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29"/>
  </p:notesMasterIdLst>
  <p:sldIdLst>
    <p:sldId id="308" r:id="rId3"/>
    <p:sldId id="264" r:id="rId4"/>
    <p:sldId id="371" r:id="rId5"/>
    <p:sldId id="361" r:id="rId6"/>
    <p:sldId id="362" r:id="rId7"/>
    <p:sldId id="363" r:id="rId8"/>
    <p:sldId id="370" r:id="rId9"/>
    <p:sldId id="364" r:id="rId10"/>
    <p:sldId id="365" r:id="rId11"/>
    <p:sldId id="366" r:id="rId12"/>
    <p:sldId id="372" r:id="rId13"/>
    <p:sldId id="369" r:id="rId14"/>
    <p:sldId id="367" r:id="rId15"/>
    <p:sldId id="323" r:id="rId16"/>
    <p:sldId id="345" r:id="rId17"/>
    <p:sldId id="334" r:id="rId18"/>
    <p:sldId id="373" r:id="rId19"/>
    <p:sldId id="343" r:id="rId20"/>
    <p:sldId id="374" r:id="rId21"/>
    <p:sldId id="350" r:id="rId22"/>
    <p:sldId id="359" r:id="rId23"/>
    <p:sldId id="368" r:id="rId24"/>
    <p:sldId id="330" r:id="rId25"/>
    <p:sldId id="375" r:id="rId26"/>
    <p:sldId id="331" r:id="rId27"/>
    <p:sldId id="3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9F6B"/>
    <a:srgbClr val="E9B249"/>
    <a:srgbClr val="ED7D31"/>
    <a:srgbClr val="434343"/>
    <a:srgbClr val="444342"/>
    <a:srgbClr val="B47C7A"/>
    <a:srgbClr val="CDCFD0"/>
    <a:srgbClr val="4E4C4B"/>
    <a:srgbClr val="4B4B4A"/>
    <a:srgbClr val="46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5578" autoAdjust="0"/>
  </p:normalViewPr>
  <p:slideViewPr>
    <p:cSldViewPr snapToGrid="0">
      <p:cViewPr varScale="1">
        <p:scale>
          <a:sx n="122" d="100"/>
          <a:sy n="122" d="100"/>
        </p:scale>
        <p:origin x="784" y="200"/>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Documents\FEUI\Semester%208\myreg.xl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D" b="1" dirty="0"/>
              <a:t>Turnout in the Last</a:t>
            </a:r>
            <a:r>
              <a:rPr lang="en-ID" b="1" baseline="0" dirty="0"/>
              <a:t> Six Nationwide Elections</a:t>
            </a:r>
            <a:endParaRPr lang="en-ID" b="1"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Sheet1!$C$2</c:f>
              <c:strCache>
                <c:ptCount val="1"/>
                <c:pt idx="0">
                  <c:v>Turnout</c:v>
                </c:pt>
              </c:strCache>
            </c:strRef>
          </c:tx>
          <c:spPr>
            <a:ln w="28575" cap="rnd">
              <a:solidFill>
                <a:schemeClr val="bg2">
                  <a:lumMod val="75000"/>
                </a:schemeClr>
              </a:solidFill>
              <a:round/>
            </a:ln>
            <a:effectLst/>
          </c:spPr>
          <c:marker>
            <c:symbol val="none"/>
          </c:marker>
          <c:dLbls>
            <c:dLbl>
              <c:idx val="5"/>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5E2-4C57-BDC0-7F52C64352A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6"/>
                </a:solidFill>
                <a:prstDash val="sysDot"/>
                <a:tailEnd type="none"/>
              </a:ln>
              <a:effectLst/>
            </c:spPr>
            <c:trendlineType val="linear"/>
            <c:dispRSqr val="0"/>
            <c:dispEq val="0"/>
          </c:trendline>
          <c:cat>
            <c:strRef>
              <c:f>Sheet1!$B$3:$B$8</c:f>
              <c:strCache>
                <c:ptCount val="6"/>
                <c:pt idx="0">
                  <c:v>2014 Presidential Election</c:v>
                </c:pt>
                <c:pt idx="1">
                  <c:v>2015 Regional Election</c:v>
                </c:pt>
                <c:pt idx="2">
                  <c:v>2017 Regional Election</c:v>
                </c:pt>
                <c:pt idx="3">
                  <c:v>2018 Regional Election</c:v>
                </c:pt>
                <c:pt idx="4">
                  <c:v>2019 Presidential Election</c:v>
                </c:pt>
                <c:pt idx="5">
                  <c:v>2020 Regional Election</c:v>
                </c:pt>
              </c:strCache>
            </c:strRef>
          </c:cat>
          <c:val>
            <c:numRef>
              <c:f>Sheet1!$C$3:$C$8</c:f>
              <c:numCache>
                <c:formatCode>General</c:formatCode>
                <c:ptCount val="6"/>
                <c:pt idx="0">
                  <c:v>69.58</c:v>
                </c:pt>
                <c:pt idx="1">
                  <c:v>69.349999999999994</c:v>
                </c:pt>
                <c:pt idx="2">
                  <c:v>74.89</c:v>
                </c:pt>
                <c:pt idx="3">
                  <c:v>74.92</c:v>
                </c:pt>
                <c:pt idx="4">
                  <c:v>81.97</c:v>
                </c:pt>
                <c:pt idx="5">
                  <c:v>76.09</c:v>
                </c:pt>
              </c:numCache>
            </c:numRef>
          </c:val>
          <c:smooth val="0"/>
          <c:extLst>
            <c:ext xmlns:c16="http://schemas.microsoft.com/office/drawing/2014/chart" uri="{C3380CC4-5D6E-409C-BE32-E72D297353CC}">
              <c16:uniqueId val="{00000003-E5E2-4C57-BDC0-7F52C64352A6}"/>
            </c:ext>
          </c:extLst>
        </c:ser>
        <c:dLbls>
          <c:dLblPos val="t"/>
          <c:showLegendKey val="0"/>
          <c:showVal val="1"/>
          <c:showCatName val="0"/>
          <c:showSerName val="0"/>
          <c:showPercent val="0"/>
          <c:showBubbleSize val="0"/>
        </c:dLbls>
        <c:smooth val="0"/>
        <c:axId val="622359912"/>
        <c:axId val="622360240"/>
      </c:lineChart>
      <c:catAx>
        <c:axId val="622359912"/>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22360240"/>
        <c:crosses val="autoZero"/>
        <c:auto val="1"/>
        <c:lblAlgn val="ctr"/>
        <c:lblOffset val="100"/>
        <c:noMultiLvlLbl val="0"/>
      </c:catAx>
      <c:valAx>
        <c:axId val="62236024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D"/>
                  <a:t>Turnout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22359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Turnout Using High Risk as Threshold</a:t>
            </a:r>
          </a:p>
        </c:rich>
      </c:tx>
      <c:overlay val="0"/>
      <c:spPr>
        <a:noFill/>
        <a:ln>
          <a:noFill/>
        </a:ln>
        <a:effectLst/>
      </c:spPr>
      <c:txPr>
        <a:bodyPr rot="0" spcFirstLastPara="1" vertOverflow="ellipsis" vert="horz" wrap="square" anchor="ctr" anchorCtr="1"/>
        <a:lstStyle/>
        <a:p>
          <a:pPr algn="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Sheet1!$Q$42</c:f>
              <c:strCache>
                <c:ptCount val="1"/>
                <c:pt idx="0">
                  <c:v>Treatment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Sheet1!$R$41:$S$41</c:f>
              <c:numCache>
                <c:formatCode>General</c:formatCode>
                <c:ptCount val="2"/>
                <c:pt idx="0">
                  <c:v>2015</c:v>
                </c:pt>
                <c:pt idx="1">
                  <c:v>2020</c:v>
                </c:pt>
              </c:numCache>
            </c:numRef>
          </c:cat>
          <c:val>
            <c:numRef>
              <c:f>Sheet1!$R$42:$S$42</c:f>
              <c:numCache>
                <c:formatCode>0.00%</c:formatCode>
                <c:ptCount val="2"/>
                <c:pt idx="0">
                  <c:v>0.69042139999999996</c:v>
                </c:pt>
                <c:pt idx="1">
                  <c:v>0.75443329999999997</c:v>
                </c:pt>
              </c:numCache>
            </c:numRef>
          </c:val>
          <c:smooth val="0"/>
          <c:extLst>
            <c:ext xmlns:c16="http://schemas.microsoft.com/office/drawing/2014/chart" uri="{C3380CC4-5D6E-409C-BE32-E72D297353CC}">
              <c16:uniqueId val="{00000000-B28B-4B2B-B09F-957422B43704}"/>
            </c:ext>
          </c:extLst>
        </c:ser>
        <c:ser>
          <c:idx val="1"/>
          <c:order val="1"/>
          <c:tx>
            <c:strRef>
              <c:f>Sheet1!$Q$43</c:f>
              <c:strCache>
                <c:ptCount val="1"/>
                <c:pt idx="0">
                  <c:v>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Sheet1!$R$41:$S$41</c:f>
              <c:numCache>
                <c:formatCode>General</c:formatCode>
                <c:ptCount val="2"/>
                <c:pt idx="0">
                  <c:v>2015</c:v>
                </c:pt>
                <c:pt idx="1">
                  <c:v>2020</c:v>
                </c:pt>
              </c:numCache>
            </c:numRef>
          </c:cat>
          <c:val>
            <c:numRef>
              <c:f>Sheet1!$R$43:$S$43</c:f>
              <c:numCache>
                <c:formatCode>0.00%</c:formatCode>
                <c:ptCount val="2"/>
                <c:pt idx="0">
                  <c:v>0.73993730000000002</c:v>
                </c:pt>
                <c:pt idx="1">
                  <c:v>0.79884710000000003</c:v>
                </c:pt>
              </c:numCache>
            </c:numRef>
          </c:val>
          <c:smooth val="0"/>
          <c:extLst>
            <c:ext xmlns:c16="http://schemas.microsoft.com/office/drawing/2014/chart" uri="{C3380CC4-5D6E-409C-BE32-E72D297353CC}">
              <c16:uniqueId val="{00000001-B28B-4B2B-B09F-957422B43704}"/>
            </c:ext>
          </c:extLst>
        </c:ser>
        <c:dLbls>
          <c:showLegendKey val="0"/>
          <c:showVal val="0"/>
          <c:showCatName val="0"/>
          <c:showSerName val="0"/>
          <c:showPercent val="0"/>
          <c:showBubbleSize val="0"/>
        </c:dLbls>
        <c:marker val="1"/>
        <c:smooth val="0"/>
        <c:axId val="650681680"/>
        <c:axId val="650689880"/>
      </c:lineChart>
      <c:catAx>
        <c:axId val="6506816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D"/>
                  <a:t>Election 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50689880"/>
        <c:crosses val="autoZero"/>
        <c:auto val="1"/>
        <c:lblAlgn val="ctr"/>
        <c:lblOffset val="100"/>
        <c:noMultiLvlLbl val="0"/>
      </c:catAx>
      <c:valAx>
        <c:axId val="650689880"/>
        <c:scaling>
          <c:orientation val="minMax"/>
          <c:max val="0.8"/>
          <c:min val="0.6500000000000001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D"/>
                  <a:t>Turnout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50681680"/>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0.80607</cdr:x>
      <cdr:y>0.17373</cdr:y>
    </cdr:from>
    <cdr:to>
      <cdr:x>0.8841</cdr:x>
      <cdr:y>0.27509</cdr:y>
    </cdr:to>
    <cdr:cxnSp macro="">
      <cdr:nvCxnSpPr>
        <cdr:cNvPr id="3" name="Straight Arrow Connector 2">
          <a:extLst xmlns:a="http://schemas.openxmlformats.org/drawingml/2006/main">
            <a:ext uri="{FF2B5EF4-FFF2-40B4-BE49-F238E27FC236}">
              <a16:creationId xmlns:a16="http://schemas.microsoft.com/office/drawing/2014/main" id="{AF17CA75-0DA9-406A-9C1F-9715077593C3}"/>
            </a:ext>
          </a:extLst>
        </cdr:cNvPr>
        <cdr:cNvCxnSpPr/>
      </cdr:nvCxnSpPr>
      <cdr:spPr>
        <a:xfrm xmlns:a="http://schemas.openxmlformats.org/drawingml/2006/main">
          <a:off x="4774443" y="574748"/>
          <a:ext cx="462180" cy="335334"/>
        </a:xfrm>
        <a:prstGeom xmlns:a="http://schemas.openxmlformats.org/drawingml/2006/main" prst="straightConnector1">
          <a:avLst/>
        </a:prstGeom>
        <a:ln xmlns:a="http://schemas.openxmlformats.org/drawingml/2006/main">
          <a:solidFill>
            <a:schemeClr val="accent6"/>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A8343-C27A-4CFB-AE97-56DAFD8CCD58}" type="datetimeFigureOut">
              <a:rPr lang="en-ID" smtClean="0"/>
              <a:t>25/02/22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DEDC1-242C-4D89-9744-72A602D8755E}" type="slidenum">
              <a:rPr lang="en-ID" smtClean="0"/>
              <a:t>‹#›</a:t>
            </a:fld>
            <a:endParaRPr lang="en-ID"/>
          </a:p>
        </p:txBody>
      </p:sp>
    </p:spTree>
    <p:extLst>
      <p:ext uri="{BB962C8B-B14F-4D97-AF65-F5344CB8AC3E}">
        <p14:creationId xmlns:p14="http://schemas.microsoft.com/office/powerpoint/2010/main" val="215997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D0DDEDC1-242C-4D89-9744-72A602D8755E}" type="slidenum">
              <a:rPr lang="en-ID" smtClean="0"/>
              <a:t>1</a:t>
            </a:fld>
            <a:endParaRPr lang="en-ID"/>
          </a:p>
        </p:txBody>
      </p:sp>
    </p:spTree>
    <p:extLst>
      <p:ext uri="{BB962C8B-B14F-4D97-AF65-F5344CB8AC3E}">
        <p14:creationId xmlns:p14="http://schemas.microsoft.com/office/powerpoint/2010/main" val="321985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10</a:t>
            </a:fld>
            <a:endParaRPr lang="en-ID"/>
          </a:p>
        </p:txBody>
      </p:sp>
    </p:spTree>
    <p:extLst>
      <p:ext uri="{BB962C8B-B14F-4D97-AF65-F5344CB8AC3E}">
        <p14:creationId xmlns:p14="http://schemas.microsoft.com/office/powerpoint/2010/main" val="184463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11</a:t>
            </a:fld>
            <a:endParaRPr lang="en-ID"/>
          </a:p>
        </p:txBody>
      </p:sp>
    </p:spTree>
    <p:extLst>
      <p:ext uri="{BB962C8B-B14F-4D97-AF65-F5344CB8AC3E}">
        <p14:creationId xmlns:p14="http://schemas.microsoft.com/office/powerpoint/2010/main" val="95252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12</a:t>
            </a:fld>
            <a:endParaRPr lang="en-ID"/>
          </a:p>
        </p:txBody>
      </p:sp>
    </p:spTree>
    <p:extLst>
      <p:ext uri="{BB962C8B-B14F-4D97-AF65-F5344CB8AC3E}">
        <p14:creationId xmlns:p14="http://schemas.microsoft.com/office/powerpoint/2010/main" val="186852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13</a:t>
            </a:fld>
            <a:endParaRPr lang="en-ID"/>
          </a:p>
        </p:txBody>
      </p:sp>
    </p:spTree>
    <p:extLst>
      <p:ext uri="{BB962C8B-B14F-4D97-AF65-F5344CB8AC3E}">
        <p14:creationId xmlns:p14="http://schemas.microsoft.com/office/powerpoint/2010/main" val="381554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Cambria Math" panose="02040503050406030204" pitchFamily="18" charset="0"/>
                  <a:ea typeface="Cambria Math" panose="02040503050406030204" pitchFamily="18" charset="0"/>
                  <a:cs typeface="Segoe UI" panose="020B0502040204020203" pitchFamily="34" charset="0"/>
                </a:endParaRPr>
              </a:p>
            </p:txBody>
          </p:sp>
        </mc:Choice>
        <mc:Fallback xmlns="">
          <p:sp>
            <p:nvSpPr>
              <p:cNvPr id="3" name="Notes Placeholder 2"/>
              <p:cNvSpPr>
                <a:spLocks noGrp="1"/>
              </p:cNvSpPr>
              <p:nvPr>
                <p:ph type="body" idx="1"/>
              </p:nvPr>
            </p:nvSpPr>
            <p:spPr/>
            <p:txBody>
              <a:bodyPr/>
              <a:lstStyle/>
              <a:p>
                <a:pPr marL="0" indent="0">
                  <a:lnSpc>
                    <a:spcPct val="120000"/>
                  </a:lnSpc>
                  <a:buNone/>
                </a:pPr>
                <a: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a:t>𝑌𝑒𝑎𝑟2020_𝑡</a:t>
                </a:r>
                <a:r>
                  <a:rPr lang="en-US" sz="1200" dirty="0">
                    <a:latin typeface="Segoe UI" panose="020B0502040204020203" pitchFamily="34" charset="0"/>
                    <a:cs typeface="Segoe UI" panose="020B0502040204020203" pitchFamily="34" charset="0"/>
                  </a:rPr>
                  <a:t> has a value of 1 if the year is 2020, otherwise 0</a:t>
                </a:r>
              </a:p>
              <a:p>
                <a:pPr marL="0" indent="0">
                  <a:lnSpc>
                    <a:spcPct val="120000"/>
                  </a:lnSpc>
                  <a:buNone/>
                </a:pPr>
                <a: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a:t>𝑌𝑒𝑎𝑟2020_𝑡×𝐶𝑂𝑉𝐼𝐷_𝑖</a:t>
                </a:r>
                <a:r>
                  <a:rPr lang="en-US" sz="1200" dirty="0">
                    <a:latin typeface="Segoe UI" panose="020B0502040204020203" pitchFamily="34" charset="0"/>
                    <a:cs typeface="Segoe UI" panose="020B0502040204020203" pitchFamily="34" charset="0"/>
                  </a:rPr>
                  <a:t> is the variable of interest</a:t>
                </a:r>
              </a:p>
              <a:p>
                <a:pPr marL="0" indent="0">
                  <a:lnSpc>
                    <a:spcPct val="120000"/>
                  </a:lnSpc>
                  <a:buNone/>
                </a:pPr>
                <a:r>
                  <a:rPr lang="en-US" sz="1200" i="0">
                    <a:solidFill>
                      <a:prstClr val="black"/>
                    </a:solidFill>
                    <a:latin typeface="Cambria Math" panose="02040503050406030204" pitchFamily="18" charset="0"/>
                    <a:ea typeface="Cambria Math" panose="02040503050406030204" pitchFamily="18" charset="0"/>
                  </a:rPr>
                  <a:t>𝐶𝑂𝑉𝐼𝐷_𝑖</a:t>
                </a:r>
                <a:r>
                  <a:rPr lang="en-US" sz="1200" dirty="0">
                    <a:latin typeface="Segoe UI" panose="020B0502040204020203" pitchFamily="34" charset="0"/>
                    <a:cs typeface="Segoe UI" panose="020B0502040204020203" pitchFamily="34" charset="0"/>
                  </a:rPr>
                  <a:t> = 1 if the polities are in red or orange zone, otherwise 0</a:t>
                </a:r>
                <a:endParaRPr lang="en-US" sz="1200" i="1" dirty="0">
                  <a:latin typeface="Cambria Math" panose="02040503050406030204" pitchFamily="18" charset="0"/>
                  <a:ea typeface="Cambria Math" panose="020405030504060302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cs typeface="Arial" panose="020B0604020202020204" pitchFamily="34" charset="0"/>
                  </a:rPr>
                  <a:t>Metode</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saya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ajukan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adalah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metode</a:t>
                </a:r>
                <a:r>
                  <a:rPr lang="en-US" sz="1200" dirty="0">
                    <a:latin typeface="Arial" panose="020B0604020202020204" pitchFamily="34" charset="0"/>
                    <a:cs typeface="Arial" panose="020B0604020202020204" pitchFamily="34" charset="0"/>
                  </a:rPr>
                  <a:t> Ordinary Least Squares yang </a:t>
                </a:r>
                <a:r>
                  <a:rPr lang="en-US" sz="1200" dirty="0" err="1">
                    <a:latin typeface="Arial" panose="020B0604020202020204" pitchFamily="34" charset="0"/>
                    <a:cs typeface="Arial" panose="020B0604020202020204" pitchFamily="34" charset="0"/>
                  </a:rPr>
                  <a:t>diadaptasi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Baccini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dkk</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modifikasi</a:t>
                </a:r>
                <a:r>
                  <a:rPr lang="en-US" sz="1200" dirty="0">
                    <a:latin typeface="Arial" panose="020B0604020202020204" pitchFamily="34" charset="0"/>
                    <a:cs typeface="Arial" panose="020B0604020202020204" pitchFamily="34" charset="0"/>
                  </a:rPr>
                  <a:t>, di mana turnout </a:t>
                </a:r>
                <a:r>
                  <a:rPr lang="en-US" sz="1200" dirty="0" err="1">
                    <a:latin typeface="Arial" panose="020B0604020202020204" pitchFamily="34" charset="0"/>
                    <a:cs typeface="Arial" panose="020B0604020202020204" pitchFamily="34" charset="0"/>
                  </a:rPr>
                  <a:t>merupakan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fungsi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dari</a:t>
                </a:r>
                <a:r>
                  <a:rPr lang="en-US" sz="1200" dirty="0">
                    <a:latin typeface="Arial" panose="020B0604020202020204" pitchFamily="34" charset="0"/>
                    <a:cs typeface="Arial" panose="020B0604020202020204" pitchFamily="34" charset="0"/>
                  </a:rPr>
                  <a:t> COVID Incidence, vector of demographic dan socioeconomic variables, political variables, </a:t>
                </a:r>
                <a:r>
                  <a:rPr lang="en-US" sz="1200" dirty="0" err="1">
                    <a:latin typeface="Arial" panose="020B0604020202020204" pitchFamily="34" charset="0"/>
                    <a:cs typeface="Arial" panose="020B0604020202020204" pitchFamily="34" charset="0"/>
                  </a:rPr>
                  <a:t>serta</a:t>
                </a:r>
                <a:r>
                  <a:rPr lang="en-US" sz="1200" dirty="0">
                    <a:latin typeface="Arial" panose="020B0604020202020204" pitchFamily="34" charset="0"/>
                    <a:cs typeface="Arial" panose="020B0604020202020204" pitchFamily="34" charset="0"/>
                  </a:rPr>
                  <a:t> regencies fixed effect (yang </a:t>
                </a:r>
                <a:r>
                  <a:rPr lang="en-US" sz="1200" dirty="0" err="1">
                    <a:latin typeface="Arial" panose="020B0604020202020204" pitchFamily="34" charset="0"/>
                    <a:cs typeface="Arial" panose="020B0604020202020204" pitchFamily="34" charset="0"/>
                  </a:rPr>
                  <a:t>dilambangkan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sebagai</a:t>
                </a:r>
                <a:r>
                  <a:rPr lang="en-US" sz="1200" dirty="0">
                    <a:latin typeface="Arial" panose="020B0604020202020204" pitchFamily="34" charset="0"/>
                    <a:cs typeface="Arial" panose="020B0604020202020204" pitchFamily="34" charset="0"/>
                  </a:rPr>
                  <a:t> theta). </a:t>
                </a:r>
                <a:r>
                  <a:rPr lang="en-US" sz="1200" dirty="0" err="1">
                    <a:latin typeface="Arial" panose="020B0604020202020204" pitchFamily="34" charset="0"/>
                    <a:cs typeface="Arial" panose="020B0604020202020204" pitchFamily="34" charset="0"/>
                  </a:rPr>
                  <a:t>Inklusi</a:t>
                </a:r>
                <a:r>
                  <a:rPr lang="en-US" sz="1200" dirty="0">
                    <a:latin typeface="Arial" panose="020B0604020202020204" pitchFamily="34" charset="0"/>
                    <a:cs typeface="Arial" panose="020B0604020202020204" pitchFamily="34" charset="0"/>
                  </a:rPr>
                  <a:t> province dummy </a:t>
                </a:r>
                <a:r>
                  <a:rPr lang="en-US" sz="1200" dirty="0" err="1">
                    <a:latin typeface="Arial" panose="020B0604020202020204" pitchFamily="34" charset="0"/>
                    <a:cs typeface="Arial" panose="020B0604020202020204" pitchFamily="34" charset="0"/>
                  </a:rPr>
                  <a:t>berfungsi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untuk</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mengontrol</a:t>
                </a:r>
                <a:r>
                  <a:rPr lang="en-US" sz="1200" dirty="0">
                    <a:latin typeface="Arial" panose="020B0604020202020204" pitchFamily="34" charset="0"/>
                    <a:cs typeface="Arial" panose="020B0604020202020204" pitchFamily="34" charset="0"/>
                  </a:rPr>
                  <a:t> omitted time-invariant variables </a:t>
                </a:r>
                <a:r>
                  <a:rPr lang="en-US" sz="1200" dirty="0" err="1">
                    <a:latin typeface="Arial" panose="020B0604020202020204" pitchFamily="34" charset="0"/>
                    <a:cs typeface="Arial" panose="020B0604020202020204" pitchFamily="34" charset="0"/>
                  </a:rPr>
                  <a:t>dari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tiap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kabupaten</a:t>
                </a:r>
                <a:r>
                  <a:rPr lang="en-US" sz="1200" dirty="0">
                    <a:latin typeface="Arial" panose="020B0604020202020204" pitchFamily="34" charset="0"/>
                    <a:cs typeface="Arial" panose="020B0604020202020204" pitchFamily="34" charset="0"/>
                  </a:rPr>
                  <a:t> dan </a:t>
                </a:r>
                <a:r>
                  <a:rPr lang="en-US" sz="1200" dirty="0" err="1">
                    <a:latin typeface="Arial" panose="020B0604020202020204" pitchFamily="34" charset="0"/>
                    <a:cs typeface="Arial" panose="020B0604020202020204" pitchFamily="34" charset="0"/>
                  </a:rPr>
                  <a:t>kota</a:t>
                </a:r>
                <a:r>
                  <a:rPr lang="en-US" sz="12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cs typeface="Arial" panose="020B0604020202020204" pitchFamily="34" charset="0"/>
                  </a:rPr>
                  <a:t>Hanya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saja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saya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berpendapat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bahwa</a:t>
                </a:r>
                <a:r>
                  <a:rPr lang="en-US" sz="1200" dirty="0">
                    <a:latin typeface="Arial" panose="020B0604020202020204" pitchFamily="34" charset="0"/>
                    <a:cs typeface="Arial" panose="020B0604020202020204" pitchFamily="34" charset="0"/>
                  </a:rPr>
                  <a:t> COVID Incidence tidak </a:t>
                </a:r>
                <a:r>
                  <a:rPr lang="en-US" sz="1200" dirty="0" err="1">
                    <a:latin typeface="Arial" panose="020B0604020202020204" pitchFamily="34" charset="0"/>
                    <a:cs typeface="Arial" panose="020B0604020202020204" pitchFamily="34" charset="0"/>
                  </a:rPr>
                  <a:t>terjadi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secara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acak</a:t>
                </a:r>
                <a:r>
                  <a:rPr lang="en-US" sz="1200" dirty="0">
                    <a:latin typeface="Arial" panose="020B0604020202020204" pitchFamily="34" charset="0"/>
                    <a:cs typeface="Arial" panose="020B0604020202020204" pitchFamily="34" charset="0"/>
                  </a:rPr>
                  <a:t> (random), </a:t>
                </a:r>
                <a:r>
                  <a:rPr lang="en-US" sz="1200" dirty="0" err="1">
                    <a:latin typeface="Arial" panose="020B0604020202020204" pitchFamily="34" charset="0"/>
                    <a:cs typeface="Arial" panose="020B0604020202020204" pitchFamily="34" charset="0"/>
                  </a:rPr>
                  <a:t>tetapi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disebabkan</a:t>
                </a:r>
                <a:r>
                  <a:rPr lang="en-US" sz="1200" dirty="0">
                    <a:latin typeface="Arial" panose="020B0604020202020204" pitchFamily="34" charset="0"/>
                    <a:cs typeface="Arial" panose="020B0604020202020204" pitchFamily="34" charset="0"/>
                  </a:rPr>
                  <a:t> oleh factor lain. Hal </a:t>
                </a:r>
                <a:r>
                  <a:rPr lang="en-US" sz="1200" dirty="0" err="1">
                    <a:latin typeface="Arial" panose="020B0604020202020204" pitchFamily="34" charset="0"/>
                    <a:cs typeface="Arial" panose="020B0604020202020204" pitchFamily="34" charset="0"/>
                  </a:rPr>
                  <a:t>ini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memunculkan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potensi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korelasi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antara</a:t>
                </a:r>
                <a:r>
                  <a:rPr lang="en-US" sz="1200" dirty="0">
                    <a:latin typeface="Arial" panose="020B0604020202020204" pitchFamily="34" charset="0"/>
                    <a:cs typeface="Arial" panose="020B0604020202020204" pitchFamily="34" charset="0"/>
                  </a:rPr>
                  <a:t> COVID Incidence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error term. Jika </a:t>
                </a:r>
                <a:r>
                  <a:rPr lang="en-US" sz="1200" dirty="0" err="1">
                    <a:latin typeface="Arial" panose="020B0604020202020204" pitchFamily="34" charset="0"/>
                    <a:cs typeface="Arial" panose="020B0604020202020204" pitchFamily="34" charset="0"/>
                  </a:rPr>
                  <a:t>demikian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maka</a:t>
                </a:r>
                <a:r>
                  <a:rPr lang="en-US" sz="1200" dirty="0">
                    <a:latin typeface="Arial" panose="020B0604020202020204" pitchFamily="34" charset="0"/>
                    <a:cs typeface="Arial" panose="020B0604020202020204" pitchFamily="34" charset="0"/>
                  </a:rPr>
                  <a:t> estimates yang </a:t>
                </a:r>
                <a:r>
                  <a:rPr lang="en-US" sz="1200" dirty="0" err="1">
                    <a:latin typeface="Arial" panose="020B0604020202020204" pitchFamily="34" charset="0"/>
                    <a:cs typeface="Arial" panose="020B0604020202020204" pitchFamily="34" charset="0"/>
                  </a:rPr>
                  <a:t>dihasilkan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menjadi</a:t>
                </a:r>
                <a:r>
                  <a:rPr lang="en-US" sz="1200" dirty="0">
                    <a:latin typeface="Arial" panose="020B0604020202020204" pitchFamily="34" charset="0"/>
                    <a:cs typeface="Arial" panose="020B0604020202020204" pitchFamily="34" charset="0"/>
                  </a:rPr>
                  <a:t> bias. </a:t>
                </a:r>
                <a:r>
                  <a:rPr lang="en-US" sz="1200" dirty="0" err="1">
                    <a:latin typeface="Arial" panose="020B0604020202020204" pitchFamily="34" charset="0"/>
                    <a:cs typeface="Arial" panose="020B0604020202020204" pitchFamily="34" charset="0"/>
                  </a:rPr>
                  <a:t>Sehingga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selain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menggunakan</a:t>
                </a:r>
                <a:r>
                  <a:rPr lang="en-US" sz="1200" dirty="0">
                    <a:latin typeface="Arial" panose="020B0604020202020204" pitchFamily="34" charset="0"/>
                    <a:cs typeface="Arial" panose="020B0604020202020204" pitchFamily="34" charset="0"/>
                  </a:rPr>
                  <a:t> OLS, </a:t>
                </a:r>
                <a:r>
                  <a:rPr lang="en-US" sz="1200" dirty="0" err="1">
                    <a:latin typeface="Arial" panose="020B0604020202020204" pitchFamily="34" charset="0"/>
                    <a:cs typeface="Arial" panose="020B0604020202020204" pitchFamily="34" charset="0"/>
                  </a:rPr>
                  <a:t>penelitian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ini</a:t>
                </a:r>
                <a:r>
                  <a:rPr lang="en-US" sz="1200" dirty="0">
                    <a:latin typeface="Arial" panose="020B0604020202020204" pitchFamily="34" charset="0"/>
                    <a:cs typeface="Arial" panose="020B0604020202020204" pitchFamily="34" charset="0"/>
                  </a:rPr>
                  <a:t> juga </a:t>
                </a:r>
                <a:r>
                  <a:rPr lang="en-US" sz="1200" dirty="0" err="1">
                    <a:latin typeface="Arial" panose="020B0604020202020204" pitchFamily="34" charset="0"/>
                    <a:cs typeface="Arial" panose="020B0604020202020204" pitchFamily="34" charset="0"/>
                  </a:rPr>
                  <a:t>berencana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menggunakan</a:t>
                </a:r>
                <a:r>
                  <a:rPr lang="en-US" sz="1200" dirty="0">
                    <a:latin typeface="Arial" panose="020B0604020202020204" pitchFamily="34" charset="0"/>
                    <a:cs typeface="Arial" panose="020B0604020202020204" pitchFamily="34" charset="0"/>
                  </a:rPr>
                  <a:t> Instrumental Variable </a:t>
                </a:r>
                <a:r>
                  <a:rPr lang="en-US" sz="1200" dirty="0" err="1">
                    <a:latin typeface="Arial" panose="020B0604020202020204" pitchFamily="34" charset="0"/>
                    <a:cs typeface="Arial" panose="020B0604020202020204" pitchFamily="34" charset="0"/>
                  </a:rPr>
                  <a:t>sebagai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metode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kedua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first stage regression </a:t>
                </a:r>
                <a:r>
                  <a:rPr lang="en-US" sz="1200" dirty="0" err="1">
                    <a:latin typeface="Arial" panose="020B0604020202020204" pitchFamily="34" charset="0"/>
                    <a:cs typeface="Arial" panose="020B0604020202020204" pitchFamily="34" charset="0"/>
                  </a:rPr>
                  <a:t>seperti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tertera</a:t>
                </a:r>
                <a:r>
                  <a:rPr lang="en-US" sz="1200" dirty="0">
                    <a:latin typeface="Arial" panose="020B0604020202020204" pitchFamily="34" charset="0"/>
                    <a:cs typeface="Arial" panose="020B0604020202020204" pitchFamily="34" charset="0"/>
                  </a:rPr>
                  <a:t> pada </a:t>
                </a:r>
                <a:r>
                  <a:rPr lang="en-US" sz="1200" dirty="0" err="1">
                    <a:latin typeface="Arial" panose="020B0604020202020204" pitchFamily="34" charset="0"/>
                    <a:cs typeface="Arial" panose="020B0604020202020204" pitchFamily="34" charset="0"/>
                  </a:rPr>
                  <a:t>persamaan</a:t>
                </a:r>
                <a:r>
                  <a:rPr lang="en-US" sz="1200" dirty="0">
                    <a:latin typeface="Arial" panose="020B0604020202020204" pitchFamily="34" charset="0"/>
                    <a:cs typeface="Arial" panose="020B0604020202020204" pitchFamily="34" charset="0"/>
                  </a:rPr>
                  <a:t> 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cs typeface="Arial" panose="020B0604020202020204" pitchFamily="34" charset="0"/>
                  </a:rPr>
                  <a:t>Modifikasi</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penelitian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lakukan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ada</a:t>
                </a:r>
                <a:r>
                  <a:rPr lang="en-US" sz="1200" dirty="0">
                    <a:latin typeface="Arial" panose="020B0604020202020204" pitchFamily="34" charset="0"/>
                    <a:cs typeface="Arial" panose="020B0604020202020204" pitchFamily="34" charset="0"/>
                  </a:rPr>
                  <a:t> pada </a:t>
                </a:r>
                <a:r>
                  <a:rPr lang="en-US" sz="1200" dirty="0" err="1">
                    <a:latin typeface="Arial" panose="020B0604020202020204" pitchFamily="34" charset="0"/>
                    <a:cs typeface="Arial" panose="020B0604020202020204" pitchFamily="34" charset="0"/>
                  </a:rPr>
                  <a:t>instrumen</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digunakan</a:t>
                </a:r>
                <a:r>
                  <a:rPr lang="en-US" sz="1200" dirty="0">
                    <a:latin typeface="Arial" panose="020B0604020202020204" pitchFamily="34" charset="0"/>
                    <a:cs typeface="Arial" panose="020B0604020202020204" pitchFamily="34" charset="0"/>
                  </a:rPr>
                  <a:t>, di mana </a:t>
                </a:r>
                <a:r>
                  <a:rPr lang="en-US" sz="1200" dirty="0" err="1">
                    <a:latin typeface="Arial" panose="020B0604020202020204" pitchFamily="34" charset="0"/>
                    <a:cs typeface="Arial" panose="020B0604020202020204" pitchFamily="34" charset="0"/>
                  </a:rPr>
                  <a:t>Baccini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menggunakan</a:t>
                </a:r>
                <a:r>
                  <a:rPr lang="en-US" sz="1200" dirty="0">
                    <a:latin typeface="Arial" panose="020B0604020202020204" pitchFamily="34" charset="0"/>
                    <a:cs typeface="Arial" panose="020B0604020202020204" pitchFamily="34" charset="0"/>
                  </a:rPr>
                  <a:t> share </a:t>
                </a:r>
                <a:r>
                  <a:rPr lang="en-US" sz="1200" dirty="0" err="1">
                    <a:latin typeface="Arial" panose="020B0604020202020204" pitchFamily="34" charset="0"/>
                    <a:cs typeface="Arial" panose="020B0604020202020204" pitchFamily="34" charset="0"/>
                  </a:rPr>
                  <a:t>dari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pekerja</a:t>
                </a:r>
                <a:r>
                  <a:rPr lang="en-US" sz="1200" dirty="0">
                    <a:latin typeface="Arial" panose="020B0604020202020204" pitchFamily="34" charset="0"/>
                    <a:cs typeface="Arial" panose="020B0604020202020204" pitchFamily="34" charset="0"/>
                  </a:rPr>
                  <a:t> di industry </a:t>
                </a:r>
                <a:r>
                  <a:rPr lang="en-US" sz="1200" dirty="0" err="1">
                    <a:latin typeface="Arial" panose="020B0604020202020204" pitchFamily="34" charset="0"/>
                    <a:cs typeface="Arial" panose="020B0604020202020204" pitchFamily="34" charset="0"/>
                  </a:rPr>
                  <a:t>pengolahan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daging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karena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ditemukan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bahwa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pabrik</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pengolahan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daging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merupakan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kluster</a:t>
                </a:r>
                <a:r>
                  <a:rPr lang="en-US" sz="1200" dirty="0">
                    <a:latin typeface="Arial" panose="020B0604020202020204" pitchFamily="34" charset="0"/>
                    <a:cs typeface="Arial" panose="020B0604020202020204" pitchFamily="34" charset="0"/>
                  </a:rPr>
                  <a:t> yang prevalent Amerika </a:t>
                </a:r>
                <a:r>
                  <a:rPr lang="en-US" sz="1200" dirty="0" err="1">
                    <a:latin typeface="Arial" panose="020B0604020202020204" pitchFamily="34" charset="0"/>
                    <a:cs typeface="Arial" panose="020B0604020202020204" pitchFamily="34" charset="0"/>
                  </a:rPr>
                  <a:t>Serikat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Sementara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itu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penelitian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berencana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menggunakan</a:t>
                </a:r>
                <a:r>
                  <a:rPr lang="en-US" sz="1200" dirty="0">
                    <a:latin typeface="Arial" panose="020B0604020202020204" pitchFamily="34" charset="0"/>
                    <a:cs typeface="Arial" panose="020B0604020202020204" pitchFamily="34" charset="0"/>
                  </a:rPr>
                  <a:t> mobility </a:t>
                </a:r>
                <a:r>
                  <a:rPr lang="en-US" sz="1200" dirty="0" err="1">
                    <a:latin typeface="Arial" panose="020B0604020202020204" pitchFamily="34" charset="0"/>
                    <a:cs typeface="Arial" panose="020B0604020202020204" pitchFamily="34" charset="0"/>
                  </a:rPr>
                  <a:t>sebagai</a:t>
                </a:r>
                <a:r>
                  <a:rPr lang="en-US" sz="1200" dirty="0">
                    <a:latin typeface="Arial" panose="020B0604020202020204" pitchFamily="34" charset="0"/>
                    <a:cs typeface="Arial" panose="020B0604020202020204" pitchFamily="34" charset="0"/>
                  </a:rPr>
                  <a:t> instrument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pertimbangan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bahwa</a:t>
                </a:r>
                <a:r>
                  <a:rPr lang="en-US" sz="1200" dirty="0">
                    <a:latin typeface="Arial" panose="020B0604020202020204" pitchFamily="34" charset="0"/>
                    <a:cs typeface="Arial" panose="020B0604020202020204" pitchFamily="34" charset="0"/>
                  </a:rPr>
                  <a:t> 6 </a:t>
                </a:r>
                <a:r>
                  <a:rPr lang="en-US" sz="1200" dirty="0" err="1">
                    <a:latin typeface="Arial" panose="020B0604020202020204" pitchFamily="34" charset="0"/>
                    <a:cs typeface="Arial" panose="020B0604020202020204" pitchFamily="34" charset="0"/>
                  </a:rPr>
                  <a:t>minggu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sebelum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pelaksanaan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Pilkada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Serentak</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yakni</a:t>
                </a:r>
                <a:r>
                  <a:rPr lang="en-US" sz="1200" dirty="0">
                    <a:latin typeface="Arial" panose="020B0604020202020204" pitchFamily="34" charset="0"/>
                    <a:cs typeface="Arial" panose="020B0604020202020204" pitchFamily="34" charset="0"/>
                  </a:rPr>
                  <a:t> pada </a:t>
                </a:r>
                <a:r>
                  <a:rPr lang="en-US" sz="1200" dirty="0" err="1">
                    <a:latin typeface="Arial" panose="020B0604020202020204" pitchFamily="34" charset="0"/>
                    <a:cs typeface="Arial" panose="020B0604020202020204" pitchFamily="34" charset="0"/>
                  </a:rPr>
                  <a:t>tanggal</a:t>
                </a:r>
                <a:r>
                  <a:rPr lang="en-US" sz="1200" dirty="0">
                    <a:latin typeface="Arial" panose="020B0604020202020204" pitchFamily="34" charset="0"/>
                    <a:cs typeface="Arial" panose="020B0604020202020204" pitchFamily="34" charset="0"/>
                  </a:rPr>
                  <a:t> 28 </a:t>
                </a:r>
                <a:r>
                  <a:rPr lang="en-US" sz="1200" dirty="0" err="1">
                    <a:latin typeface="Arial" panose="020B0604020202020204" pitchFamily="34" charset="0"/>
                    <a:cs typeface="Arial" panose="020B0604020202020204" pitchFamily="34" charset="0"/>
                  </a:rPr>
                  <a:t>Oktober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sampai</a:t>
                </a:r>
                <a:r>
                  <a:rPr lang="en-US" sz="1200" dirty="0">
                    <a:latin typeface="Arial" panose="020B0604020202020204" pitchFamily="34" charset="0"/>
                    <a:cs typeface="Arial" panose="020B0604020202020204" pitchFamily="34" charset="0"/>
                  </a:rPr>
                  <a:t> 1 November 2020, </a:t>
                </a:r>
                <a:r>
                  <a:rPr lang="en-US" sz="1200" dirty="0" err="1">
                    <a:latin typeface="Arial" panose="020B0604020202020204" pitchFamily="34" charset="0"/>
                    <a:cs typeface="Arial" panose="020B0604020202020204" pitchFamily="34" charset="0"/>
                  </a:rPr>
                  <a:t>ada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libur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panjang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sekitar</a:t>
                </a:r>
                <a:r>
                  <a:rPr lang="en-US" sz="1200" dirty="0">
                    <a:latin typeface="Arial" panose="020B0604020202020204" pitchFamily="34" charset="0"/>
                    <a:cs typeface="Arial" panose="020B0604020202020204" pitchFamily="34" charset="0"/>
                  </a:rPr>
                  <a:t> 5 </a:t>
                </a:r>
                <a:r>
                  <a:rPr lang="en-US" sz="1200" dirty="0" err="1">
                    <a:latin typeface="Arial" panose="020B0604020202020204" pitchFamily="34" charset="0"/>
                    <a:cs typeface="Arial" panose="020B0604020202020204" pitchFamily="34" charset="0"/>
                  </a:rPr>
                  <a:t>hari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Seperti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diakui</a:t>
                </a:r>
                <a:r>
                  <a:rPr lang="en-US" sz="1200" dirty="0">
                    <a:latin typeface="Arial" panose="020B0604020202020204" pitchFamily="34" charset="0"/>
                    <a:cs typeface="Arial" panose="020B0604020202020204" pitchFamily="34" charset="0"/>
                  </a:rPr>
                  <a:t> oleh </a:t>
                </a:r>
                <a:r>
                  <a:rPr lang="en-US" sz="1200" dirty="0" err="1">
                    <a:latin typeface="Arial" panose="020B0604020202020204" pitchFamily="34" charset="0"/>
                    <a:cs typeface="Arial" panose="020B0604020202020204" pitchFamily="34" charset="0"/>
                  </a:rPr>
                  <a:t>Ketua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Satgas</a:t>
                </a:r>
                <a:r>
                  <a:rPr lang="en-US" sz="1200" dirty="0">
                    <a:latin typeface="Arial" panose="020B0604020202020204" pitchFamily="34" charset="0"/>
                    <a:cs typeface="Arial" panose="020B0604020202020204" pitchFamily="34" charset="0"/>
                  </a:rPr>
                  <a:t> COVID-19 </a:t>
                </a:r>
                <a:r>
                  <a:rPr lang="en-US" sz="1200" dirty="0" err="1">
                    <a:latin typeface="Arial" panose="020B0604020202020204" pitchFamily="34" charset="0"/>
                    <a:cs typeface="Arial" panose="020B0604020202020204" pitchFamily="34" charset="0"/>
                  </a:rPr>
                  <a:t>Doni</a:t>
                </a:r>
                <a:r>
                  <a:rPr lang="en-US" sz="1200" dirty="0">
                    <a:latin typeface="Arial" panose="020B0604020202020204" pitchFamily="34" charset="0"/>
                    <a:cs typeface="Arial" panose="020B0604020202020204" pitchFamily="34" charset="0"/>
                  </a:rPr>
                  <a:t> Monardo, </a:t>
                </a:r>
                <a:r>
                  <a:rPr lang="en-US" sz="1200" dirty="0" err="1">
                    <a:latin typeface="Arial" panose="020B0604020202020204" pitchFamily="34" charset="0"/>
                    <a:cs typeface="Arial" panose="020B0604020202020204" pitchFamily="34" charset="0"/>
                  </a:rPr>
                  <a:t>libur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selama</a:t>
                </a:r>
                <a:r>
                  <a:rPr lang="en-US" sz="1200" dirty="0">
                    <a:latin typeface="Arial" panose="020B0604020202020204" pitchFamily="34" charset="0"/>
                    <a:cs typeface="Arial" panose="020B0604020202020204" pitchFamily="34" charset="0"/>
                  </a:rPr>
                  <a:t> 5 </a:t>
                </a:r>
                <a:r>
                  <a:rPr lang="en-US" sz="1200" dirty="0" err="1">
                    <a:latin typeface="Arial" panose="020B0604020202020204" pitchFamily="34" charset="0"/>
                    <a:cs typeface="Arial" panose="020B0604020202020204" pitchFamily="34" charset="0"/>
                  </a:rPr>
                  <a:t>hari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tersebut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memiliki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kontribusi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terhadap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peningkatan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kasus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dalam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rentang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pertengahan</a:t>
                </a:r>
                <a:r>
                  <a:rPr lang="en-US" sz="1200" dirty="0">
                    <a:latin typeface="Arial" panose="020B0604020202020204" pitchFamily="34" charset="0"/>
                    <a:cs typeface="Arial" panose="020B0604020202020204" pitchFamily="34" charset="0"/>
                  </a:rPr>
                  <a:t> November </a:t>
                </a:r>
                <a:r>
                  <a:rPr lang="en-US" sz="1200" dirty="0" err="1">
                    <a:latin typeface="Arial" panose="020B0604020202020204" pitchFamily="34" charset="0"/>
                    <a:cs typeface="Arial" panose="020B0604020202020204" pitchFamily="34" charset="0"/>
                  </a:rPr>
                  <a:t>hingga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akhir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Desember</a:t>
                </a:r>
                <a:r>
                  <a:rPr lang="en-US" sz="1200" dirty="0">
                    <a:latin typeface="Arial" panose="020B0604020202020204" pitchFamily="34" charset="0"/>
                    <a:cs typeface="Arial" panose="020B0604020202020204" pitchFamily="34" charset="0"/>
                  </a:rPr>
                  <a:t> 2020.</a:t>
                </a:r>
              </a:p>
            </p:txBody>
          </p:sp>
        </mc:Fallback>
      </mc:AlternateContent>
      <p:sp>
        <p:nvSpPr>
          <p:cNvPr id="4" name="Slide Number Placeholder 3"/>
          <p:cNvSpPr>
            <a:spLocks noGrp="1"/>
          </p:cNvSpPr>
          <p:nvPr>
            <p:ph type="sldNum" sz="quarter" idx="5"/>
          </p:nvPr>
        </p:nvSpPr>
        <p:spPr/>
        <p:txBody>
          <a:bodyPr/>
          <a:lstStyle/>
          <a:p>
            <a:fld id="{D0DDEDC1-242C-4D89-9744-72A602D8755E}" type="slidenum">
              <a:rPr lang="en-ID" smtClean="0"/>
              <a:t>14</a:t>
            </a:fld>
            <a:endParaRPr lang="en-ID"/>
          </a:p>
        </p:txBody>
      </p:sp>
    </p:spTree>
    <p:extLst>
      <p:ext uri="{BB962C8B-B14F-4D97-AF65-F5344CB8AC3E}">
        <p14:creationId xmlns:p14="http://schemas.microsoft.com/office/powerpoint/2010/main" val="261723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DDEDC1-242C-4D89-9744-72A602D8755E}" type="slidenum">
              <a:rPr lang="en-ID" smtClean="0"/>
              <a:t>15</a:t>
            </a:fld>
            <a:endParaRPr lang="en-ID"/>
          </a:p>
        </p:txBody>
      </p:sp>
    </p:spTree>
    <p:extLst>
      <p:ext uri="{BB962C8B-B14F-4D97-AF65-F5344CB8AC3E}">
        <p14:creationId xmlns:p14="http://schemas.microsoft.com/office/powerpoint/2010/main" val="117314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DDEDC1-242C-4D89-9744-72A602D8755E}" type="slidenum">
              <a:rPr lang="en-ID" smtClean="0"/>
              <a:t>16</a:t>
            </a:fld>
            <a:endParaRPr lang="en-ID"/>
          </a:p>
        </p:txBody>
      </p:sp>
    </p:spTree>
    <p:extLst>
      <p:ext uri="{BB962C8B-B14F-4D97-AF65-F5344CB8AC3E}">
        <p14:creationId xmlns:p14="http://schemas.microsoft.com/office/powerpoint/2010/main" val="5858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17</a:t>
            </a:fld>
            <a:endParaRPr lang="en-ID"/>
          </a:p>
        </p:txBody>
      </p:sp>
    </p:spTree>
    <p:extLst>
      <p:ext uri="{BB962C8B-B14F-4D97-AF65-F5344CB8AC3E}">
        <p14:creationId xmlns:p14="http://schemas.microsoft.com/office/powerpoint/2010/main" val="54672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DDEDC1-242C-4D89-9744-72A602D8755E}" type="slidenum">
              <a:rPr lang="en-ID" smtClean="0"/>
              <a:t>18</a:t>
            </a:fld>
            <a:endParaRPr lang="en-ID"/>
          </a:p>
        </p:txBody>
      </p:sp>
    </p:spTree>
    <p:extLst>
      <p:ext uri="{BB962C8B-B14F-4D97-AF65-F5344CB8AC3E}">
        <p14:creationId xmlns:p14="http://schemas.microsoft.com/office/powerpoint/2010/main" val="246641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DDEDC1-242C-4D89-9744-72A602D8755E}" type="slidenum">
              <a:rPr lang="en-ID" smtClean="0"/>
              <a:t>19</a:t>
            </a:fld>
            <a:endParaRPr lang="en-ID"/>
          </a:p>
        </p:txBody>
      </p:sp>
    </p:spTree>
    <p:extLst>
      <p:ext uri="{BB962C8B-B14F-4D97-AF65-F5344CB8AC3E}">
        <p14:creationId xmlns:p14="http://schemas.microsoft.com/office/powerpoint/2010/main" val="25162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2</a:t>
            </a:fld>
            <a:endParaRPr lang="en-ID"/>
          </a:p>
        </p:txBody>
      </p:sp>
    </p:spTree>
    <p:extLst>
      <p:ext uri="{BB962C8B-B14F-4D97-AF65-F5344CB8AC3E}">
        <p14:creationId xmlns:p14="http://schemas.microsoft.com/office/powerpoint/2010/main" val="396336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Hasil </a:t>
                </a:r>
                <a:r>
                  <a:rPr lang="en-US" sz="1200" dirty="0" err="1">
                    <a:latin typeface="Arial" panose="020B0604020202020204" pitchFamily="34" charset="0"/>
                    <a:cs typeface="Arial" panose="020B0604020202020204" pitchFamily="34" charset="0"/>
                  </a:rPr>
                  <a:t>regresi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pertama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yakni</a:t>
                </a:r>
                <a:r>
                  <a:rPr lang="en-US" sz="1200" dirty="0">
                    <a:latin typeface="Arial" panose="020B0604020202020204" pitchFamily="34" charset="0"/>
                    <a:cs typeface="Arial" panose="020B0604020202020204" pitchFamily="34" charset="0"/>
                  </a:rPr>
                  <a:t> standard </a:t>
                </a:r>
                <a:r>
                  <a:rPr lang="en-US" sz="1200" dirty="0" err="1">
                    <a:latin typeface="Arial" panose="020B0604020202020204" pitchFamily="34" charset="0"/>
                    <a:cs typeface="Arial" panose="020B0604020202020204" pitchFamily="34" charset="0"/>
                  </a:rPr>
                  <a:t>DiD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menunjukkan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bahwa</a:t>
                </a:r>
                <a:r>
                  <a:rPr lang="en-US" sz="1200" dirty="0">
                    <a:latin typeface="Arial" panose="020B0604020202020204" pitchFamily="34" charset="0"/>
                    <a:cs typeface="Arial" panose="020B0604020202020204" pitchFamily="34" charset="0"/>
                  </a:rPr>
                  <a:t> COVID tidak </a:t>
                </a:r>
                <a:r>
                  <a:rPr lang="en-US" sz="1200" dirty="0" err="1">
                    <a:latin typeface="Arial" panose="020B0604020202020204" pitchFamily="34" charset="0"/>
                    <a:cs typeface="Arial" panose="020B0604020202020204" pitchFamily="34" charset="0"/>
                  </a:rPr>
                  <a:t>mempengaruhi</a:t>
                </a:r>
                <a:r>
                  <a:rPr lang="en-US" sz="1200" dirty="0">
                    <a:latin typeface="Arial" panose="020B0604020202020204" pitchFamily="34" charset="0"/>
                    <a:cs typeface="Arial" panose="020B0604020202020204" pitchFamily="34" charset="0"/>
                  </a:rPr>
                  <a:t> turnout </a:t>
                </a:r>
                <a:r>
                  <a:rPr lang="en-US" sz="1200" dirty="0" err="1">
                    <a:latin typeface="Arial" panose="020B0604020202020204" pitchFamily="34" charset="0"/>
                    <a:cs typeface="Arial" panose="020B0604020202020204" pitchFamily="34" charset="0"/>
                  </a:rPr>
                  <a:t>secara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signifikan</a:t>
                </a:r>
                <a:r>
                  <a:rPr lang="en-US" sz="1200" dirty="0">
                    <a:latin typeface="Arial" panose="020B0604020202020204" pitchFamily="34" charset="0"/>
                    <a:cs typeface="Arial" panose="020B0604020202020204" pitchFamily="34" charset="0"/>
                  </a:rPr>
                  <a:t>. Hasil </a:t>
                </a:r>
                <a:r>
                  <a:rPr lang="en-US" sz="1200" dirty="0" err="1">
                    <a:latin typeface="Arial" panose="020B0604020202020204" pitchFamily="34" charset="0"/>
                    <a:cs typeface="Arial" panose="020B0604020202020204" pitchFamily="34" charset="0"/>
                  </a:rPr>
                  <a:t>ini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konsisten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menggunakan</a:t>
                </a:r>
                <a:r>
                  <a:rPr lang="en-US" sz="1200" dirty="0">
                    <a:latin typeface="Arial" panose="020B0604020202020204" pitchFamily="34" charset="0"/>
                    <a:cs typeface="Arial" panose="020B0604020202020204" pitchFamily="34" charset="0"/>
                  </a:rPr>
                  <a:t> 4 model </a:t>
                </a:r>
                <a:r>
                  <a:rPr lang="en-US" sz="1200" dirty="0" err="1">
                    <a:latin typeface="Arial" panose="020B0604020202020204" pitchFamily="34" charset="0"/>
                    <a:cs typeface="Arial" panose="020B0604020202020204" pitchFamily="34" charset="0"/>
                  </a:rPr>
                  <a:t>berbeda</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menggunakan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beragam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kombinasi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kontrol</a:t>
                </a:r>
                <a:r>
                  <a:rPr lang="en-US" sz="12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HDI yang </a:t>
                </a:r>
                <a:r>
                  <a:rPr lang="en-US" sz="1200" dirty="0" err="1">
                    <a:latin typeface="Arial" panose="020B0604020202020204" pitchFamily="34" charset="0"/>
                    <a:cs typeface="Arial" panose="020B0604020202020204" pitchFamily="34" charset="0"/>
                  </a:rPr>
                  <a:t>merupakan</a:t>
                </a:r>
                <a:r>
                  <a:rPr lang="en-US" sz="1200" dirty="0">
                    <a:latin typeface="Arial" panose="020B0604020202020204" pitchFamily="34" charset="0"/>
                    <a:cs typeface="Arial" panose="020B0604020202020204" pitchFamily="34" charset="0"/>
                  </a:rPr>
                  <a:t> proxy </a:t>
                </a:r>
                <a:r>
                  <a:rPr lang="en-US" sz="1200" dirty="0" err="1">
                    <a:latin typeface="Arial" panose="020B0604020202020204" pitchFamily="34" charset="0"/>
                    <a:cs typeface="Arial" panose="020B0604020202020204" pitchFamily="34" charset="0"/>
                  </a:rPr>
                  <a:t>dari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pendapatan</a:t>
                </a:r>
                <a:r>
                  <a:rPr lang="en-US" sz="1200" dirty="0">
                    <a:latin typeface="Arial" panose="020B0604020202020204" pitchFamily="34" charset="0"/>
                    <a:cs typeface="Arial" panose="020B0604020202020204" pitchFamily="34" charset="0"/>
                  </a:rPr>
                  <a:t> per </a:t>
                </a:r>
                <a:r>
                  <a:rPr lang="en-US" sz="1200" dirty="0" err="1">
                    <a:latin typeface="Arial" panose="020B0604020202020204" pitchFamily="34" charset="0"/>
                    <a:cs typeface="Arial" panose="020B0604020202020204" pitchFamily="34" charset="0"/>
                  </a:rPr>
                  <a:t>kapita</a:t>
                </a:r>
                <a:r>
                  <a:rPr lang="en-US" sz="1200" dirty="0">
                    <a:latin typeface="Arial" panose="020B0604020202020204" pitchFamily="34" charset="0"/>
                    <a:cs typeface="Arial" panose="020B0604020202020204" pitchFamily="34" charset="0"/>
                  </a:rPr>
                  <a:t> juga </a:t>
                </a:r>
                <a:r>
                  <a:rPr lang="en-US" sz="1200" dirty="0" err="1">
                    <a:latin typeface="Arial" panose="020B0604020202020204" pitchFamily="34" charset="0"/>
                    <a:cs typeface="Arial" panose="020B0604020202020204" pitchFamily="34" charset="0"/>
                  </a:rPr>
                  <a:t>menunjukkan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hasil</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signifikan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negatif</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Begitu</a:t>
                </a:r>
                <a:r>
                  <a:rPr lang="en-US" sz="1200" dirty="0">
                    <a:latin typeface="Arial" panose="020B0604020202020204" pitchFamily="34" charset="0"/>
                    <a:cs typeface="Arial" panose="020B0604020202020204" pitchFamily="34" charset="0"/>
                  </a:rPr>
                  <a:t> juga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Mean Years of Schooling, Unemployment Rate, </a:t>
                </a:r>
                <a:r>
                  <a:rPr lang="en-US" sz="1200" dirty="0" err="1">
                    <a:latin typeface="Arial" panose="020B0604020202020204" pitchFamily="34" charset="0"/>
                    <a:cs typeface="Arial" panose="020B0604020202020204" pitchFamily="34" charset="0"/>
                  </a:rPr>
                  <a:t>serta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Jumlah</a:t>
                </a:r>
                <a:r>
                  <a:rPr lang="en-US" sz="1200" dirty="0">
                    <a:latin typeface="Arial" panose="020B0604020202020204" pitchFamily="34" charset="0"/>
                    <a:cs typeface="Arial" panose="020B0604020202020204" pitchFamily="34" charset="0"/>
                  </a:rPr>
                  <a:t> TPS.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variable of interest, </a:t>
                </a:r>
                <a:r>
                  <a:rPr kumimoji="0" lang="en-ID" sz="12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a:t>〖</a:t>
                </a:r>
                <a: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a:t>𝑌𝑒𝑎𝑟2020_𝑡×𝐶𝑂𝑉𝐼𝐷</a:t>
                </a:r>
                <a:r>
                  <a:rPr kumimoji="0" lang="en-ID"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a:t>〗_</a:t>
                </a:r>
                <a:r>
                  <a:rPr kumimoji="0" lang="en-US" sz="12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a:t>𝑖</a:t>
                </a:r>
                <a:r>
                  <a:rPr lang="en-ID" dirty="0">
                    <a:latin typeface="Segoe UI" panose="020B0502040204020203" pitchFamily="34" charset="0"/>
                    <a:cs typeface="Segoe UI" panose="020B0502040204020203" pitchFamily="34" charset="0"/>
                  </a:rPr>
                  <a:t>, is not significant and consistent across different combination of controls. This means </a:t>
                </a:r>
                <a:r>
                  <a:rPr lang="en-ID" b="1" dirty="0">
                    <a:latin typeface="Segoe UI" panose="020B0502040204020203" pitchFamily="34" charset="0"/>
                    <a:cs typeface="Segoe UI" panose="020B0502040204020203" pitchFamily="34" charset="0"/>
                  </a:rPr>
                  <a:t>COVID incidence does not affect turnout differently</a:t>
                </a:r>
                <a:r>
                  <a:rPr lang="en-ID" dirty="0">
                    <a:latin typeface="Segoe UI" panose="020B0502040204020203" pitchFamily="34" charset="0"/>
                    <a:cs typeface="Segoe UI" panose="020B0502040204020203" pitchFamily="34" charset="0"/>
                  </a:rPr>
                  <a:t> in 2020 compared to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mc:Fallback>
      </mc:AlternateContent>
      <p:sp>
        <p:nvSpPr>
          <p:cNvPr id="4" name="Slide Number Placeholder 3"/>
          <p:cNvSpPr>
            <a:spLocks noGrp="1"/>
          </p:cNvSpPr>
          <p:nvPr>
            <p:ph type="sldNum" sz="quarter" idx="5"/>
          </p:nvPr>
        </p:nvSpPr>
        <p:spPr/>
        <p:txBody>
          <a:bodyPr/>
          <a:lstStyle/>
          <a:p>
            <a:fld id="{D0DDEDC1-242C-4D89-9744-72A602D8755E}" type="slidenum">
              <a:rPr lang="en-ID" smtClean="0"/>
              <a:t>20</a:t>
            </a:fld>
            <a:endParaRPr lang="en-ID"/>
          </a:p>
        </p:txBody>
      </p:sp>
    </p:spTree>
    <p:extLst>
      <p:ext uri="{BB962C8B-B14F-4D97-AF65-F5344CB8AC3E}">
        <p14:creationId xmlns:p14="http://schemas.microsoft.com/office/powerpoint/2010/main" val="179888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252C2F"/>
                  </a:solidFill>
                  <a:effectLst/>
                  <a:latin typeface="Helvetica" panose="020B0604020202020204" pitchFamily="34" charset="0"/>
                  <a:cs typeface="Arial" panose="020B0604020202020204" pitchFamily="34"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Hasil </a:t>
                </a:r>
                <a:r>
                  <a:rPr lang="en-US" sz="1200" dirty="0" err="1">
                    <a:latin typeface="Arial" panose="020B0604020202020204" pitchFamily="34" charset="0"/>
                    <a:cs typeface="Arial" panose="020B0604020202020204" pitchFamily="34" charset="0"/>
                  </a:rPr>
                  <a:t>regresi</a:t>
                </a:r>
                <a:r>
                  <a:rPr lang="en-US" sz="1200" dirty="0">
                    <a:latin typeface="Arial" panose="020B0604020202020204" pitchFamily="34" charset="0"/>
                    <a:cs typeface="Arial" panose="020B0604020202020204" pitchFamily="34" charset="0"/>
                  </a:rPr>
                  <a:t> PSM-</a:t>
                </a:r>
                <a:r>
                  <a:rPr lang="en-US" sz="1200" dirty="0" err="1">
                    <a:latin typeface="Arial" panose="020B0604020202020204" pitchFamily="34" charset="0"/>
                    <a:cs typeface="Arial" panose="020B0604020202020204" pitchFamily="34" charset="0"/>
                  </a:rPr>
                  <a:t>DiD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konsisten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temuan</a:t>
                </a:r>
                <a:r>
                  <a:rPr lang="en-US" sz="1200" dirty="0">
                    <a:latin typeface="Arial" panose="020B0604020202020204" pitchFamily="34" charset="0"/>
                    <a:cs typeface="Arial" panose="020B0604020202020204" pitchFamily="34" charset="0"/>
                  </a:rPr>
                  <a:t> pada </a:t>
                </a:r>
                <a:r>
                  <a:rPr lang="en-US" sz="1200" dirty="0" err="1">
                    <a:latin typeface="Arial" panose="020B0604020202020204" pitchFamily="34" charset="0"/>
                    <a:cs typeface="Arial" panose="020B0604020202020204" pitchFamily="34" charset="0"/>
                  </a:rPr>
                  <a:t>regresi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DiD</a:t>
                </a:r>
                <a:r>
                  <a:rPr lang="en-US" sz="1200" dirty="0">
                    <a:latin typeface="Arial" panose="020B0604020202020204" pitchFamily="34" charset="0"/>
                    <a:cs typeface="Arial" panose="020B0604020202020204" pitchFamily="34" charset="0"/>
                  </a:rPr>
                  <a:t> non PSM. Variable of interest </a:t>
                </a:r>
                <a:r>
                  <a:rPr lang="en-US" sz="1200" dirty="0" err="1">
                    <a:latin typeface="Arial" panose="020B0604020202020204" pitchFamily="34" charset="0"/>
                    <a:cs typeface="Arial" panose="020B0604020202020204" pitchFamily="34" charset="0"/>
                  </a:rPr>
                  <a:t>yaitu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interaksi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antara</a:t>
                </a:r>
                <a:r>
                  <a:rPr lang="en-US" sz="1200" dirty="0">
                    <a:latin typeface="Arial" panose="020B0604020202020204" pitchFamily="34" charset="0"/>
                    <a:cs typeface="Arial" panose="020B0604020202020204" pitchFamily="34" charset="0"/>
                  </a:rPr>
                  <a:t> time dummy dan indicator </a:t>
                </a:r>
                <a:r>
                  <a:rPr lang="en-US" sz="1200" dirty="0" err="1">
                    <a:latin typeface="Arial" panose="020B0604020202020204" pitchFamily="34" charset="0"/>
                    <a:cs typeface="Arial" panose="020B0604020202020204" pitchFamily="34" charset="0"/>
                  </a:rPr>
                  <a:t>risiko</a:t>
                </a:r>
                <a:r>
                  <a:rPr lang="en-US" sz="1200" dirty="0">
                    <a:latin typeface="Arial" panose="020B0604020202020204" pitchFamily="34" charset="0"/>
                    <a:cs typeface="Arial" panose="020B0604020202020204" pitchFamily="34" charset="0"/>
                  </a:rPr>
                  <a:t> COVID juga </a:t>
                </a:r>
                <a:r>
                  <a:rPr lang="en-US" sz="1200" dirty="0" err="1">
                    <a:latin typeface="Arial" panose="020B0604020202020204" pitchFamily="34" charset="0"/>
                    <a:cs typeface="Arial" panose="020B0604020202020204" pitchFamily="34" charset="0"/>
                  </a:rPr>
                  <a:t>tetap</a:t>
                </a:r>
                <a:r>
                  <a:rPr lang="en-US" sz="1200" dirty="0">
                    <a:latin typeface="Arial" panose="020B0604020202020204" pitchFamily="34" charset="0"/>
                    <a:cs typeface="Arial" panose="020B0604020202020204" pitchFamily="34" charset="0"/>
                  </a:rPr>
                  <a:t> tidak </a:t>
                </a:r>
                <a:r>
                  <a:rPr lang="en-US" sz="1200" dirty="0" err="1">
                    <a:latin typeface="Arial" panose="020B0604020202020204" pitchFamily="34" charset="0"/>
                    <a:cs typeface="Arial" panose="020B0604020202020204" pitchFamily="34" charset="0"/>
                  </a:rPr>
                  <a:t>menunjukkan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dampak</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signifikan</a:t>
                </a:r>
                <a:r>
                  <a:rPr lang="en-US" sz="1200" dirty="0">
                    <a:latin typeface="Arial" panose="020B0604020202020204" pitchFamily="34" charset="0"/>
                    <a:cs typeface="Arial" panose="020B0604020202020204" pitchFamily="34" charset="0"/>
                  </a:rPr>
                  <a:t> pada turnout </a:t>
                </a:r>
                <a:r>
                  <a:rPr lang="en-US" sz="1200" dirty="0" err="1">
                    <a:latin typeface="Arial" panose="020B0604020202020204" pitchFamily="34" charset="0"/>
                    <a:cs typeface="Arial" panose="020B0604020202020204" pitchFamily="34" charset="0"/>
                  </a:rPr>
                  <a:t>tetapi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nilai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koefisien</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lebih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kecil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mengindikasikan</a:t>
                </a:r>
                <a:r>
                  <a:rPr lang="en-US" sz="1200" dirty="0">
                    <a:latin typeface="Arial" panose="020B0604020202020204" pitchFamily="34" charset="0"/>
                    <a:cs typeface="Arial" panose="020B0604020202020204" pitchFamily="34" charset="0"/>
                  </a:rPr>
                  <a:t> overreporting pada model DID non-PSM. HDI, Mean Years of Schooling, Unemployment rate, dan </a:t>
                </a:r>
                <a:r>
                  <a:rPr lang="en-US" sz="1200" dirty="0" err="1">
                    <a:latin typeface="Arial" panose="020B0604020202020204" pitchFamily="34" charset="0"/>
                    <a:cs typeface="Arial" panose="020B0604020202020204" pitchFamily="34" charset="0"/>
                  </a:rPr>
                  <a:t>Jumlah</a:t>
                </a:r>
                <a:r>
                  <a:rPr lang="en-US" sz="1200" dirty="0">
                    <a:latin typeface="Arial" panose="020B0604020202020204" pitchFamily="34" charset="0"/>
                    <a:cs typeface="Arial" panose="020B0604020202020204" pitchFamily="34" charset="0"/>
                  </a:rPr>
                  <a:t> TPS </a:t>
                </a:r>
                <a:r>
                  <a:rPr lang="en-US" sz="1200" dirty="0" err="1">
                    <a:latin typeface="Arial" panose="020B0604020202020204" pitchFamily="34" charset="0"/>
                    <a:cs typeface="Arial" panose="020B0604020202020204" pitchFamily="34" charset="0"/>
                  </a:rPr>
                  <a:t>menunjukkan</a:t>
                </a:r>
                <a:r>
                  <a:rPr lang="en-US" sz="1200" dirty="0">
                    <a:latin typeface="Arial" panose="020B0604020202020204" pitchFamily="34" charset="0"/>
                    <a:cs typeface="Arial" panose="020B0604020202020204" pitchFamily="34" charset="0"/>
                  </a:rPr>
                  <a:t> impact yang negative </a:t>
                </a:r>
                <a:r>
                  <a:rPr lang="en-US" sz="1200" dirty="0" err="1">
                    <a:latin typeface="Arial" panose="020B0604020202020204" pitchFamily="34" charset="0"/>
                    <a:cs typeface="Arial" panose="020B0604020202020204" pitchFamily="34" charset="0"/>
                  </a:rPr>
                  <a:t>signifikan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Sementara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itu</a:t>
                </a:r>
                <a:r>
                  <a:rPr lang="en-US" sz="1200" dirty="0">
                    <a:latin typeface="Arial" panose="020B0604020202020204" pitchFamily="34" charset="0"/>
                    <a:cs typeface="Arial" panose="020B0604020202020204" pitchFamily="34" charset="0"/>
                  </a:rPr>
                  <a:t>, Unemployment Rate </a:t>
                </a:r>
                <a:r>
                  <a:rPr lang="en-US" sz="1200" dirty="0" err="1">
                    <a:latin typeface="Arial" panose="020B0604020202020204" pitchFamily="34" charset="0"/>
                    <a:cs typeface="Arial" panose="020B0604020202020204" pitchFamily="34" charset="0"/>
                  </a:rPr>
                  <a:t>menjadi</a:t>
                </a:r>
                <a:r>
                  <a:rPr lang="en-US" sz="1200" dirty="0">
                    <a:latin typeface="Arial" panose="020B0604020202020204" pitchFamily="34" charset="0"/>
                    <a:cs typeface="Arial" panose="020B0604020202020204" pitchFamily="34" charset="0"/>
                  </a:rPr>
                  <a:t> weakly, negatively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50" dirty="0">
                  <a:latin typeface="Arial" panose="020B0604020202020204" pitchFamily="34" charset="0"/>
                  <a:cs typeface="Arial" panose="020B0604020202020204" pitchFamily="34" charset="0"/>
                </a:endParaRPr>
              </a:p>
              <a:p>
                <a:pPr algn="just"/>
                <a:r>
                  <a:rPr lang="en-US" sz="1600" dirty="0">
                    <a:latin typeface="Segoe UI" panose="020B0502040204020203" pitchFamily="34" charset="0"/>
                    <a:cs typeface="Segoe UI" panose="020B0502040204020203" pitchFamily="34" charset="0"/>
                  </a:rPr>
                  <a:t>Consistent with previous regression, </a:t>
                </a:r>
                <a:r>
                  <a:rPr lang="en-US" sz="1600" b="1" dirty="0">
                    <a:latin typeface="Segoe UI" panose="020B0502040204020203" pitchFamily="34" charset="0"/>
                    <a:cs typeface="Segoe UI" panose="020B0502040204020203" pitchFamily="34" charset="0"/>
                  </a:rPr>
                  <a:t>the variable of interest</a:t>
                </a:r>
                <a:r>
                  <a:rPr lang="en-US" sz="1600" dirty="0">
                    <a:latin typeface="Segoe UI" panose="020B0502040204020203" pitchFamily="34" charset="0"/>
                    <a:cs typeface="Segoe UI" panose="020B0502040204020203" pitchFamily="34" charset="0"/>
                  </a:rPr>
                  <a:t>, </a:t>
                </a:r>
                <a:r>
                  <a:rPr kumimoji="0" lang="en-ID" sz="12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a:t>〖</a:t>
                </a:r>
                <a: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a:t>𝑌𝑒𝑎𝑟2020_𝑡×𝐶𝑂𝑉𝐼𝐷</a:t>
                </a:r>
                <a:r>
                  <a:rPr kumimoji="0" lang="en-ID"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a:t>〗_</a:t>
                </a:r>
                <a:r>
                  <a:rPr kumimoji="0" lang="en-US" sz="12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a:t>𝑖</a:t>
                </a:r>
                <a:r>
                  <a:rPr lang="en-ID" sz="1600" dirty="0">
                    <a:latin typeface="Segoe UI" panose="020B0502040204020203" pitchFamily="34" charset="0"/>
                    <a:cs typeface="Segoe UI" panose="020B0502040204020203" pitchFamily="34" charset="0"/>
                  </a:rPr>
                  <a:t>, </a:t>
                </a:r>
                <a:r>
                  <a:rPr lang="en-ID" sz="1600" b="1" dirty="0">
                    <a:latin typeface="Segoe UI" panose="020B0502040204020203" pitchFamily="34" charset="0"/>
                    <a:cs typeface="Segoe UI" panose="020B0502040204020203" pitchFamily="34" charset="0"/>
                  </a:rPr>
                  <a:t>is not significant</a:t>
                </a:r>
                <a:r>
                  <a:rPr lang="en-ID" sz="1600" dirty="0">
                    <a:latin typeface="Segoe UI" panose="020B0502040204020203" pitchFamily="34" charset="0"/>
                    <a:cs typeface="Segoe UI" panose="020B0502040204020203" pitchFamily="34" charset="0"/>
                  </a:rPr>
                  <a:t>, consistent across different combination of controls. However, the standard </a:t>
                </a:r>
                <a:r>
                  <a:rPr lang="en-ID" sz="1600" dirty="0" err="1">
                    <a:latin typeface="Segoe UI" panose="020B0502040204020203" pitchFamily="34" charset="0"/>
                    <a:cs typeface="Segoe UI" panose="020B0502040204020203" pitchFamily="34" charset="0"/>
                  </a:rPr>
                  <a:t>DiD</a:t>
                </a:r>
                <a:r>
                  <a:rPr lang="en-ID" sz="1600" dirty="0">
                    <a:latin typeface="Segoe UI" panose="020B0502040204020203" pitchFamily="34" charset="0"/>
                    <a:cs typeface="Segoe UI" panose="020B0502040204020203" pitchFamily="34" charset="0"/>
                  </a:rPr>
                  <a:t> coefficients seem to be downwardly biased. The coefficients of key variable in the standard </a:t>
                </a:r>
                <a:r>
                  <a:rPr lang="en-ID" sz="1600" dirty="0" err="1">
                    <a:latin typeface="Segoe UI" panose="020B0502040204020203" pitchFamily="34" charset="0"/>
                    <a:cs typeface="Segoe UI" panose="020B0502040204020203" pitchFamily="34" charset="0"/>
                  </a:rPr>
                  <a:t>DiD</a:t>
                </a:r>
                <a:r>
                  <a:rPr lang="en-ID" sz="1600" dirty="0">
                    <a:latin typeface="Segoe UI" panose="020B0502040204020203" pitchFamily="34" charset="0"/>
                    <a:cs typeface="Segoe UI" panose="020B0502040204020203" pitchFamily="34" charset="0"/>
                  </a:rPr>
                  <a:t> specification are between 0.59 and 0.81 times lower than those in PSM-</a:t>
                </a:r>
                <a:r>
                  <a:rPr lang="en-ID" sz="1600" dirty="0" err="1">
                    <a:latin typeface="Segoe UI" panose="020B0502040204020203" pitchFamily="34" charset="0"/>
                    <a:cs typeface="Segoe UI" panose="020B0502040204020203" pitchFamily="34" charset="0"/>
                  </a:rPr>
                  <a:t>DiD</a:t>
                </a:r>
                <a:r>
                  <a:rPr lang="en-ID" sz="1600" dirty="0">
                    <a:latin typeface="Segoe UI" panose="020B0502040204020203" pitchFamily="34" charset="0"/>
                    <a:cs typeface="Segoe UI" panose="020B0502040204020203" pitchFamily="34" charset="0"/>
                  </a:rPr>
                  <a:t> specification.</a:t>
                </a:r>
              </a:p>
              <a:p>
                <a:endParaRPr lang="en-ID" sz="16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50" dirty="0">
                  <a:latin typeface="Arial" panose="020B0604020202020204" pitchFamily="34" charset="0"/>
                  <a:cs typeface="Arial" panose="020B0604020202020204" pitchFamily="34" charset="0"/>
                </a:endParaRPr>
              </a:p>
            </p:txBody>
          </p:sp>
        </mc:Fallback>
      </mc:AlternateContent>
      <p:sp>
        <p:nvSpPr>
          <p:cNvPr id="4" name="Slide Number Placeholder 3"/>
          <p:cNvSpPr>
            <a:spLocks noGrp="1"/>
          </p:cNvSpPr>
          <p:nvPr>
            <p:ph type="sldNum" sz="quarter" idx="5"/>
          </p:nvPr>
        </p:nvSpPr>
        <p:spPr/>
        <p:txBody>
          <a:bodyPr/>
          <a:lstStyle/>
          <a:p>
            <a:fld id="{D0DDEDC1-242C-4D89-9744-72A602D8755E}" type="slidenum">
              <a:rPr lang="en-ID" smtClean="0"/>
              <a:t>21</a:t>
            </a:fld>
            <a:endParaRPr lang="en-ID"/>
          </a:p>
        </p:txBody>
      </p:sp>
    </p:spTree>
    <p:extLst>
      <p:ext uri="{BB962C8B-B14F-4D97-AF65-F5344CB8AC3E}">
        <p14:creationId xmlns:p14="http://schemas.microsoft.com/office/powerpoint/2010/main" val="3333597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DDEDC1-242C-4D89-9744-72A602D8755E}" type="slidenum">
              <a:rPr lang="en-ID" smtClean="0"/>
              <a:t>22</a:t>
            </a:fld>
            <a:endParaRPr lang="en-ID"/>
          </a:p>
        </p:txBody>
      </p:sp>
    </p:spTree>
    <p:extLst>
      <p:ext uri="{BB962C8B-B14F-4D97-AF65-F5344CB8AC3E}">
        <p14:creationId xmlns:p14="http://schemas.microsoft.com/office/powerpoint/2010/main" val="31987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D0DDEDC1-242C-4D89-9744-72A602D8755E}" type="slidenum">
              <a:rPr lang="en-ID" smtClean="0"/>
              <a:t>23</a:t>
            </a:fld>
            <a:endParaRPr lang="en-ID"/>
          </a:p>
        </p:txBody>
      </p:sp>
    </p:spTree>
    <p:extLst>
      <p:ext uri="{BB962C8B-B14F-4D97-AF65-F5344CB8AC3E}">
        <p14:creationId xmlns:p14="http://schemas.microsoft.com/office/powerpoint/2010/main" val="10911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24</a:t>
            </a:fld>
            <a:endParaRPr lang="en-ID"/>
          </a:p>
        </p:txBody>
      </p:sp>
    </p:spTree>
    <p:extLst>
      <p:ext uri="{BB962C8B-B14F-4D97-AF65-F5344CB8AC3E}">
        <p14:creationId xmlns:p14="http://schemas.microsoft.com/office/powerpoint/2010/main" val="3569820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D0DDEDC1-242C-4D89-9744-72A602D8755E}" type="slidenum">
              <a:rPr lang="en-ID" smtClean="0"/>
              <a:t>25</a:t>
            </a:fld>
            <a:endParaRPr lang="en-ID"/>
          </a:p>
        </p:txBody>
      </p:sp>
    </p:spTree>
    <p:extLst>
      <p:ext uri="{BB962C8B-B14F-4D97-AF65-F5344CB8AC3E}">
        <p14:creationId xmlns:p14="http://schemas.microsoft.com/office/powerpoint/2010/main" val="40212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D" sz="1600" dirty="0">
                  <a:latin typeface="Segoe UI" panose="020B0502040204020203" pitchFamily="34" charset="0"/>
                  <a:cs typeface="Segoe UI" panose="020B0502040204020203" pitchFamily="34"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Hasil </a:t>
                </a:r>
                <a:r>
                  <a:rPr lang="en-US" sz="1200" dirty="0" err="1">
                    <a:latin typeface="Arial" panose="020B0604020202020204" pitchFamily="34" charset="0"/>
                    <a:cs typeface="Arial" panose="020B0604020202020204" pitchFamily="34" charset="0"/>
                  </a:rPr>
                  <a:t>regresi</a:t>
                </a:r>
                <a:r>
                  <a:rPr lang="en-US" sz="1200" dirty="0">
                    <a:latin typeface="Arial" panose="020B0604020202020204" pitchFamily="34" charset="0"/>
                    <a:cs typeface="Arial" panose="020B0604020202020204" pitchFamily="34" charset="0"/>
                  </a:rPr>
                  <a:t> PSM-</a:t>
                </a:r>
                <a:r>
                  <a:rPr lang="en-US" sz="1200" dirty="0" err="1">
                    <a:latin typeface="Arial" panose="020B0604020202020204" pitchFamily="34" charset="0"/>
                    <a:cs typeface="Arial" panose="020B0604020202020204" pitchFamily="34" charset="0"/>
                  </a:rPr>
                  <a:t>DiD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konsisten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temuan</a:t>
                </a:r>
                <a:r>
                  <a:rPr lang="en-US" sz="1200" dirty="0">
                    <a:latin typeface="Arial" panose="020B0604020202020204" pitchFamily="34" charset="0"/>
                    <a:cs typeface="Arial" panose="020B0604020202020204" pitchFamily="34" charset="0"/>
                  </a:rPr>
                  <a:t> pada </a:t>
                </a:r>
                <a:r>
                  <a:rPr lang="en-US" sz="1200" dirty="0" err="1">
                    <a:latin typeface="Arial" panose="020B0604020202020204" pitchFamily="34" charset="0"/>
                    <a:cs typeface="Arial" panose="020B0604020202020204" pitchFamily="34" charset="0"/>
                  </a:rPr>
                  <a:t>regresi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DiD</a:t>
                </a:r>
                <a:r>
                  <a:rPr lang="en-US" sz="1200" dirty="0">
                    <a:latin typeface="Arial" panose="020B0604020202020204" pitchFamily="34" charset="0"/>
                    <a:cs typeface="Arial" panose="020B0604020202020204" pitchFamily="34" charset="0"/>
                  </a:rPr>
                  <a:t> non PSM. Variable of interest </a:t>
                </a:r>
                <a:r>
                  <a:rPr lang="en-US" sz="1200" dirty="0" err="1">
                    <a:latin typeface="Arial" panose="020B0604020202020204" pitchFamily="34" charset="0"/>
                    <a:cs typeface="Arial" panose="020B0604020202020204" pitchFamily="34" charset="0"/>
                  </a:rPr>
                  <a:t>yaitu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interaksi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antara</a:t>
                </a:r>
                <a:r>
                  <a:rPr lang="en-US" sz="1200" dirty="0">
                    <a:latin typeface="Arial" panose="020B0604020202020204" pitchFamily="34" charset="0"/>
                    <a:cs typeface="Arial" panose="020B0604020202020204" pitchFamily="34" charset="0"/>
                  </a:rPr>
                  <a:t> time dummy dan indicator </a:t>
                </a:r>
                <a:r>
                  <a:rPr lang="en-US" sz="1200" dirty="0" err="1">
                    <a:latin typeface="Arial" panose="020B0604020202020204" pitchFamily="34" charset="0"/>
                    <a:cs typeface="Arial" panose="020B0604020202020204" pitchFamily="34" charset="0"/>
                  </a:rPr>
                  <a:t>risiko</a:t>
                </a:r>
                <a:r>
                  <a:rPr lang="en-US" sz="1200" dirty="0">
                    <a:latin typeface="Arial" panose="020B0604020202020204" pitchFamily="34" charset="0"/>
                    <a:cs typeface="Arial" panose="020B0604020202020204" pitchFamily="34" charset="0"/>
                  </a:rPr>
                  <a:t> COVID juga </a:t>
                </a:r>
                <a:r>
                  <a:rPr lang="en-US" sz="1200" dirty="0" err="1">
                    <a:latin typeface="Arial" panose="020B0604020202020204" pitchFamily="34" charset="0"/>
                    <a:cs typeface="Arial" panose="020B0604020202020204" pitchFamily="34" charset="0"/>
                  </a:rPr>
                  <a:t>tetap</a:t>
                </a:r>
                <a:r>
                  <a:rPr lang="en-US" sz="1200" dirty="0">
                    <a:latin typeface="Arial" panose="020B0604020202020204" pitchFamily="34" charset="0"/>
                    <a:cs typeface="Arial" panose="020B0604020202020204" pitchFamily="34" charset="0"/>
                  </a:rPr>
                  <a:t> tidak </a:t>
                </a:r>
                <a:r>
                  <a:rPr lang="en-US" sz="1200" dirty="0" err="1">
                    <a:latin typeface="Arial" panose="020B0604020202020204" pitchFamily="34" charset="0"/>
                    <a:cs typeface="Arial" panose="020B0604020202020204" pitchFamily="34" charset="0"/>
                  </a:rPr>
                  <a:t>menunjukkan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dampak</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signifikan</a:t>
                </a:r>
                <a:r>
                  <a:rPr lang="en-US" sz="1200" dirty="0">
                    <a:latin typeface="Arial" panose="020B0604020202020204" pitchFamily="34" charset="0"/>
                    <a:cs typeface="Arial" panose="020B0604020202020204" pitchFamily="34" charset="0"/>
                  </a:rPr>
                  <a:t> pada turnout </a:t>
                </a:r>
                <a:r>
                  <a:rPr lang="en-US" sz="1200" dirty="0" err="1">
                    <a:latin typeface="Arial" panose="020B0604020202020204" pitchFamily="34" charset="0"/>
                    <a:cs typeface="Arial" panose="020B0604020202020204" pitchFamily="34" charset="0"/>
                  </a:rPr>
                  <a:t>tetapi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nilai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koefisien</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lebih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kecil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mengindikasikan</a:t>
                </a:r>
                <a:r>
                  <a:rPr lang="en-US" sz="1200" dirty="0">
                    <a:latin typeface="Arial" panose="020B0604020202020204" pitchFamily="34" charset="0"/>
                    <a:cs typeface="Arial" panose="020B0604020202020204" pitchFamily="34" charset="0"/>
                  </a:rPr>
                  <a:t> overreporting pada model DID non-PSM. HDI, Mean Years of Schooling, Unemployment rate, dan </a:t>
                </a:r>
                <a:r>
                  <a:rPr lang="en-US" sz="1200" dirty="0" err="1">
                    <a:latin typeface="Arial" panose="020B0604020202020204" pitchFamily="34" charset="0"/>
                    <a:cs typeface="Arial" panose="020B0604020202020204" pitchFamily="34" charset="0"/>
                  </a:rPr>
                  <a:t>Jumlah</a:t>
                </a:r>
                <a:r>
                  <a:rPr lang="en-US" sz="1200" dirty="0">
                    <a:latin typeface="Arial" panose="020B0604020202020204" pitchFamily="34" charset="0"/>
                    <a:cs typeface="Arial" panose="020B0604020202020204" pitchFamily="34" charset="0"/>
                  </a:rPr>
                  <a:t> TPS </a:t>
                </a:r>
                <a:r>
                  <a:rPr lang="en-US" sz="1200" dirty="0" err="1">
                    <a:latin typeface="Arial" panose="020B0604020202020204" pitchFamily="34" charset="0"/>
                    <a:cs typeface="Arial" panose="020B0604020202020204" pitchFamily="34" charset="0"/>
                  </a:rPr>
                  <a:t>menunjukkan</a:t>
                </a:r>
                <a:r>
                  <a:rPr lang="en-US" sz="1200" dirty="0">
                    <a:latin typeface="Arial" panose="020B0604020202020204" pitchFamily="34" charset="0"/>
                    <a:cs typeface="Arial" panose="020B0604020202020204" pitchFamily="34" charset="0"/>
                  </a:rPr>
                  <a:t> impact yang negative </a:t>
                </a:r>
                <a:r>
                  <a:rPr lang="en-US" sz="1200" dirty="0" err="1">
                    <a:latin typeface="Arial" panose="020B0604020202020204" pitchFamily="34" charset="0"/>
                    <a:cs typeface="Arial" panose="020B0604020202020204" pitchFamily="34" charset="0"/>
                  </a:rPr>
                  <a:t>signifikan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Sementara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itu</a:t>
                </a:r>
                <a:r>
                  <a:rPr lang="en-US" sz="1200" dirty="0">
                    <a:latin typeface="Arial" panose="020B0604020202020204" pitchFamily="34" charset="0"/>
                    <a:cs typeface="Arial" panose="020B0604020202020204" pitchFamily="34" charset="0"/>
                  </a:rPr>
                  <a:t>, Unemployment Rate </a:t>
                </a:r>
                <a:r>
                  <a:rPr lang="en-US" sz="1200" dirty="0" err="1">
                    <a:latin typeface="Arial" panose="020B0604020202020204" pitchFamily="34" charset="0"/>
                    <a:cs typeface="Arial" panose="020B0604020202020204" pitchFamily="34" charset="0"/>
                  </a:rPr>
                  <a:t>menjadi</a:t>
                </a:r>
                <a:r>
                  <a:rPr lang="en-US" sz="1200" dirty="0">
                    <a:latin typeface="Arial" panose="020B0604020202020204" pitchFamily="34" charset="0"/>
                    <a:cs typeface="Arial" panose="020B0604020202020204" pitchFamily="34" charset="0"/>
                  </a:rPr>
                  <a:t> weakly, negatively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50" dirty="0">
                  <a:latin typeface="Arial" panose="020B0604020202020204" pitchFamily="34" charset="0"/>
                  <a:cs typeface="Arial" panose="020B0604020202020204" pitchFamily="34" charset="0"/>
                </a:endParaRPr>
              </a:p>
              <a:p>
                <a:pPr algn="just"/>
                <a:r>
                  <a:rPr lang="en-US" sz="1600" dirty="0">
                    <a:latin typeface="Segoe UI" panose="020B0502040204020203" pitchFamily="34" charset="0"/>
                    <a:cs typeface="Segoe UI" panose="020B0502040204020203" pitchFamily="34" charset="0"/>
                  </a:rPr>
                  <a:t>Consistent with previous regression, </a:t>
                </a:r>
                <a:r>
                  <a:rPr lang="en-US" sz="1600" b="1" dirty="0">
                    <a:latin typeface="Segoe UI" panose="020B0502040204020203" pitchFamily="34" charset="0"/>
                    <a:cs typeface="Segoe UI" panose="020B0502040204020203" pitchFamily="34" charset="0"/>
                  </a:rPr>
                  <a:t>the variable of interest</a:t>
                </a:r>
                <a:r>
                  <a:rPr lang="en-US" sz="1600" dirty="0">
                    <a:latin typeface="Segoe UI" panose="020B0502040204020203" pitchFamily="34" charset="0"/>
                    <a:cs typeface="Segoe UI" panose="020B0502040204020203" pitchFamily="34" charset="0"/>
                  </a:rPr>
                  <a:t>, </a:t>
                </a:r>
                <a:r>
                  <a:rPr kumimoji="0" lang="en-ID" sz="12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a:t>〖</a:t>
                </a:r>
                <a: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a:t>𝑌𝑒𝑎𝑟2020_𝑡×𝐶𝑂𝑉𝐼𝐷</a:t>
                </a:r>
                <a:r>
                  <a:rPr kumimoji="0" lang="en-ID"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a:t>〗_</a:t>
                </a:r>
                <a:r>
                  <a:rPr kumimoji="0" lang="en-US" sz="12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a:t>𝑖</a:t>
                </a:r>
                <a:r>
                  <a:rPr lang="en-ID" sz="1600" dirty="0">
                    <a:latin typeface="Segoe UI" panose="020B0502040204020203" pitchFamily="34" charset="0"/>
                    <a:cs typeface="Segoe UI" panose="020B0502040204020203" pitchFamily="34" charset="0"/>
                  </a:rPr>
                  <a:t>, </a:t>
                </a:r>
                <a:r>
                  <a:rPr lang="en-ID" sz="1600" b="1" dirty="0">
                    <a:latin typeface="Segoe UI" panose="020B0502040204020203" pitchFamily="34" charset="0"/>
                    <a:cs typeface="Segoe UI" panose="020B0502040204020203" pitchFamily="34" charset="0"/>
                  </a:rPr>
                  <a:t>is not significant</a:t>
                </a:r>
                <a:r>
                  <a:rPr lang="en-ID" sz="1600" dirty="0">
                    <a:latin typeface="Segoe UI" panose="020B0502040204020203" pitchFamily="34" charset="0"/>
                    <a:cs typeface="Segoe UI" panose="020B0502040204020203" pitchFamily="34" charset="0"/>
                  </a:rPr>
                  <a:t>, consistent across different combination of controls. However, the standard </a:t>
                </a:r>
                <a:r>
                  <a:rPr lang="en-ID" sz="1600" dirty="0" err="1">
                    <a:latin typeface="Segoe UI" panose="020B0502040204020203" pitchFamily="34" charset="0"/>
                    <a:cs typeface="Segoe UI" panose="020B0502040204020203" pitchFamily="34" charset="0"/>
                  </a:rPr>
                  <a:t>DiD</a:t>
                </a:r>
                <a:r>
                  <a:rPr lang="en-ID" sz="1600" dirty="0">
                    <a:latin typeface="Segoe UI" panose="020B0502040204020203" pitchFamily="34" charset="0"/>
                    <a:cs typeface="Segoe UI" panose="020B0502040204020203" pitchFamily="34" charset="0"/>
                  </a:rPr>
                  <a:t> coefficients seem to be downwardly biased. The coefficients of key variable in the standard </a:t>
                </a:r>
                <a:r>
                  <a:rPr lang="en-ID" sz="1600" dirty="0" err="1">
                    <a:latin typeface="Segoe UI" panose="020B0502040204020203" pitchFamily="34" charset="0"/>
                    <a:cs typeface="Segoe UI" panose="020B0502040204020203" pitchFamily="34" charset="0"/>
                  </a:rPr>
                  <a:t>DiD</a:t>
                </a:r>
                <a:r>
                  <a:rPr lang="en-ID" sz="1600" dirty="0">
                    <a:latin typeface="Segoe UI" panose="020B0502040204020203" pitchFamily="34" charset="0"/>
                    <a:cs typeface="Segoe UI" panose="020B0502040204020203" pitchFamily="34" charset="0"/>
                  </a:rPr>
                  <a:t> specification are between 0.59 and 0.81 times lower than those in PSM-</a:t>
                </a:r>
                <a:r>
                  <a:rPr lang="en-ID" sz="1600" dirty="0" err="1">
                    <a:latin typeface="Segoe UI" panose="020B0502040204020203" pitchFamily="34" charset="0"/>
                    <a:cs typeface="Segoe UI" panose="020B0502040204020203" pitchFamily="34" charset="0"/>
                  </a:rPr>
                  <a:t>DiD</a:t>
                </a:r>
                <a:r>
                  <a:rPr lang="en-ID" sz="1600" dirty="0">
                    <a:latin typeface="Segoe UI" panose="020B0502040204020203" pitchFamily="34" charset="0"/>
                    <a:cs typeface="Segoe UI" panose="020B0502040204020203" pitchFamily="34" charset="0"/>
                  </a:rPr>
                  <a:t> specification.</a:t>
                </a:r>
              </a:p>
              <a:p>
                <a:endParaRPr lang="en-ID" sz="16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50" dirty="0">
                  <a:latin typeface="Arial" panose="020B0604020202020204" pitchFamily="34" charset="0"/>
                  <a:cs typeface="Arial" panose="020B0604020202020204" pitchFamily="34" charset="0"/>
                </a:endParaRPr>
              </a:p>
            </p:txBody>
          </p:sp>
        </mc:Fallback>
      </mc:AlternateContent>
      <p:sp>
        <p:nvSpPr>
          <p:cNvPr id="4" name="Slide Number Placeholder 3"/>
          <p:cNvSpPr>
            <a:spLocks noGrp="1"/>
          </p:cNvSpPr>
          <p:nvPr>
            <p:ph type="sldNum" sz="quarter" idx="5"/>
          </p:nvPr>
        </p:nvSpPr>
        <p:spPr/>
        <p:txBody>
          <a:bodyPr/>
          <a:lstStyle/>
          <a:p>
            <a:fld id="{D0DDEDC1-242C-4D89-9744-72A602D8755E}" type="slidenum">
              <a:rPr lang="en-ID" smtClean="0"/>
              <a:t>26</a:t>
            </a:fld>
            <a:endParaRPr lang="en-ID"/>
          </a:p>
        </p:txBody>
      </p:sp>
    </p:spTree>
    <p:extLst>
      <p:ext uri="{BB962C8B-B14F-4D97-AF65-F5344CB8AC3E}">
        <p14:creationId xmlns:p14="http://schemas.microsoft.com/office/powerpoint/2010/main" val="70073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3</a:t>
            </a:fld>
            <a:endParaRPr lang="en-ID"/>
          </a:p>
        </p:txBody>
      </p:sp>
    </p:spTree>
    <p:extLst>
      <p:ext uri="{BB962C8B-B14F-4D97-AF65-F5344CB8AC3E}">
        <p14:creationId xmlns:p14="http://schemas.microsoft.com/office/powerpoint/2010/main" val="383021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4</a:t>
            </a:fld>
            <a:endParaRPr lang="en-ID"/>
          </a:p>
        </p:txBody>
      </p:sp>
    </p:spTree>
    <p:extLst>
      <p:ext uri="{BB962C8B-B14F-4D97-AF65-F5344CB8AC3E}">
        <p14:creationId xmlns:p14="http://schemas.microsoft.com/office/powerpoint/2010/main" val="166293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5</a:t>
            </a:fld>
            <a:endParaRPr lang="en-ID"/>
          </a:p>
        </p:txBody>
      </p:sp>
    </p:spTree>
    <p:extLst>
      <p:ext uri="{BB962C8B-B14F-4D97-AF65-F5344CB8AC3E}">
        <p14:creationId xmlns:p14="http://schemas.microsoft.com/office/powerpoint/2010/main" val="247411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6</a:t>
            </a:fld>
            <a:endParaRPr lang="en-ID"/>
          </a:p>
        </p:txBody>
      </p:sp>
    </p:spTree>
    <p:extLst>
      <p:ext uri="{BB962C8B-B14F-4D97-AF65-F5344CB8AC3E}">
        <p14:creationId xmlns:p14="http://schemas.microsoft.com/office/powerpoint/2010/main" val="369703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7</a:t>
            </a:fld>
            <a:endParaRPr lang="en-ID"/>
          </a:p>
        </p:txBody>
      </p:sp>
    </p:spTree>
    <p:extLst>
      <p:ext uri="{BB962C8B-B14F-4D97-AF65-F5344CB8AC3E}">
        <p14:creationId xmlns:p14="http://schemas.microsoft.com/office/powerpoint/2010/main" val="70281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8</a:t>
            </a:fld>
            <a:endParaRPr lang="en-ID"/>
          </a:p>
        </p:txBody>
      </p:sp>
    </p:spTree>
    <p:extLst>
      <p:ext uri="{BB962C8B-B14F-4D97-AF65-F5344CB8AC3E}">
        <p14:creationId xmlns:p14="http://schemas.microsoft.com/office/powerpoint/2010/main" val="377751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EDC1-242C-4D89-9744-72A602D8755E}" type="slidenum">
              <a:rPr lang="en-ID" smtClean="0"/>
              <a:t>9</a:t>
            </a:fld>
            <a:endParaRPr lang="en-ID"/>
          </a:p>
        </p:txBody>
      </p:sp>
    </p:spTree>
    <p:extLst>
      <p:ext uri="{BB962C8B-B14F-4D97-AF65-F5344CB8AC3E}">
        <p14:creationId xmlns:p14="http://schemas.microsoft.com/office/powerpoint/2010/main" val="901783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2187-784B-4927-9D77-E01B931D7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3EF04C7-FE2F-447B-AB7E-1C84F6746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BBFA800-763D-4BD9-8D2C-A9D80B3CADA3}"/>
              </a:ext>
            </a:extLst>
          </p:cNvPr>
          <p:cNvSpPr>
            <a:spLocks noGrp="1"/>
          </p:cNvSpPr>
          <p:nvPr>
            <p:ph type="dt" sz="half" idx="10"/>
          </p:nvPr>
        </p:nvSpPr>
        <p:spPr/>
        <p:txBody>
          <a:bodyPr/>
          <a:lstStyle/>
          <a:p>
            <a:fld id="{65054059-A212-4989-8F8B-5F212C40A861}" type="datetime1">
              <a:rPr lang="en-ID" smtClean="0"/>
              <a:t>25/02/22</a:t>
            </a:fld>
            <a:endParaRPr lang="en-ID"/>
          </a:p>
        </p:txBody>
      </p:sp>
      <p:sp>
        <p:nvSpPr>
          <p:cNvPr id="5" name="Footer Placeholder 4">
            <a:extLst>
              <a:ext uri="{FF2B5EF4-FFF2-40B4-BE49-F238E27FC236}">
                <a16:creationId xmlns:a16="http://schemas.microsoft.com/office/drawing/2014/main" id="{BE497C27-C34D-4708-80DA-835A421A71E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F642828-DFB9-4C92-93B9-E06969C81BAD}"/>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6123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BB30-A6B7-43B8-9FAA-277F8EDEB682}"/>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E895348-D948-4416-AC71-FD1DC2EB8C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AA6772F-83AC-49C5-BFD8-497E7132A874}"/>
              </a:ext>
            </a:extLst>
          </p:cNvPr>
          <p:cNvSpPr>
            <a:spLocks noGrp="1"/>
          </p:cNvSpPr>
          <p:nvPr>
            <p:ph type="dt" sz="half" idx="10"/>
          </p:nvPr>
        </p:nvSpPr>
        <p:spPr/>
        <p:txBody>
          <a:bodyPr/>
          <a:lstStyle/>
          <a:p>
            <a:fld id="{3DCFF16E-EE36-4B0F-8A1B-74925A93213C}" type="datetime1">
              <a:rPr lang="en-ID" smtClean="0"/>
              <a:t>25/02/22</a:t>
            </a:fld>
            <a:endParaRPr lang="en-ID"/>
          </a:p>
        </p:txBody>
      </p:sp>
      <p:sp>
        <p:nvSpPr>
          <p:cNvPr id="5" name="Footer Placeholder 4">
            <a:extLst>
              <a:ext uri="{FF2B5EF4-FFF2-40B4-BE49-F238E27FC236}">
                <a16:creationId xmlns:a16="http://schemas.microsoft.com/office/drawing/2014/main" id="{CA0B790A-ECF7-4267-BFA2-3F59F5B6924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525BC05-0542-4B78-9975-280DEF73FD60}"/>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40732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1778F9-8FBB-4414-B876-AF1C3B3041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A3CC680-00D6-406D-BAC8-D89981726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8A9117F-7618-48BD-B7D1-2E5FF61D9E8D}"/>
              </a:ext>
            </a:extLst>
          </p:cNvPr>
          <p:cNvSpPr>
            <a:spLocks noGrp="1"/>
          </p:cNvSpPr>
          <p:nvPr>
            <p:ph type="dt" sz="half" idx="10"/>
          </p:nvPr>
        </p:nvSpPr>
        <p:spPr/>
        <p:txBody>
          <a:bodyPr/>
          <a:lstStyle/>
          <a:p>
            <a:fld id="{5D1EF65A-A861-4047-8EFB-21A4A494BEB3}" type="datetime1">
              <a:rPr lang="en-ID" smtClean="0"/>
              <a:t>25/02/22</a:t>
            </a:fld>
            <a:endParaRPr lang="en-ID"/>
          </a:p>
        </p:txBody>
      </p:sp>
      <p:sp>
        <p:nvSpPr>
          <p:cNvPr id="5" name="Footer Placeholder 4">
            <a:extLst>
              <a:ext uri="{FF2B5EF4-FFF2-40B4-BE49-F238E27FC236}">
                <a16:creationId xmlns:a16="http://schemas.microsoft.com/office/drawing/2014/main" id="{BC1612CC-1C91-4FFC-BA81-C957F899FEC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671CF11-229C-4BC7-810E-098D249A7AE0}"/>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396409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3094600" y="-2244000"/>
            <a:ext cx="6002800" cy="11346000"/>
          </a:xfrm>
          <a:prstGeom prst="rect">
            <a:avLst/>
          </a:prstGeom>
          <a:solidFill>
            <a:srgbClr val="2A2828">
              <a:alpha val="67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 name="Google Shape;10;p2"/>
          <p:cNvSpPr txBox="1">
            <a:spLocks noGrp="1"/>
          </p:cNvSpPr>
          <p:nvPr>
            <p:ph type="ctrTitle"/>
          </p:nvPr>
        </p:nvSpPr>
        <p:spPr>
          <a:xfrm flipH="1">
            <a:off x="3311801" y="2429767"/>
            <a:ext cx="5568400" cy="1211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5200"/>
              <a:buNone/>
              <a:defRPr sz="5067">
                <a:solidFill>
                  <a:schemeClr val="lt1"/>
                </a:solidFill>
              </a:defRPr>
            </a:lvl1pPr>
            <a:lvl2pPr lvl="1" algn="ctr">
              <a:spcBef>
                <a:spcPts val="0"/>
              </a:spcBef>
              <a:spcAft>
                <a:spcPts val="0"/>
              </a:spcAft>
              <a:buClr>
                <a:schemeClr val="dk1"/>
              </a:buClr>
              <a:buSzPts val="5200"/>
              <a:buNone/>
              <a:defRPr sz="6933">
                <a:solidFill>
                  <a:schemeClr val="dk1"/>
                </a:solidFill>
              </a:defRPr>
            </a:lvl2pPr>
            <a:lvl3pPr lvl="2" algn="ctr">
              <a:spcBef>
                <a:spcPts val="0"/>
              </a:spcBef>
              <a:spcAft>
                <a:spcPts val="0"/>
              </a:spcAft>
              <a:buClr>
                <a:schemeClr val="dk1"/>
              </a:buClr>
              <a:buSzPts val="5200"/>
              <a:buNone/>
              <a:defRPr sz="6933">
                <a:solidFill>
                  <a:schemeClr val="dk1"/>
                </a:solidFill>
              </a:defRPr>
            </a:lvl3pPr>
            <a:lvl4pPr lvl="3" algn="ctr">
              <a:spcBef>
                <a:spcPts val="0"/>
              </a:spcBef>
              <a:spcAft>
                <a:spcPts val="0"/>
              </a:spcAft>
              <a:buClr>
                <a:schemeClr val="dk1"/>
              </a:buClr>
              <a:buSzPts val="5200"/>
              <a:buNone/>
              <a:defRPr sz="6933">
                <a:solidFill>
                  <a:schemeClr val="dk1"/>
                </a:solidFill>
              </a:defRPr>
            </a:lvl4pPr>
            <a:lvl5pPr lvl="4" algn="ctr">
              <a:spcBef>
                <a:spcPts val="0"/>
              </a:spcBef>
              <a:spcAft>
                <a:spcPts val="0"/>
              </a:spcAft>
              <a:buClr>
                <a:schemeClr val="dk1"/>
              </a:buClr>
              <a:buSzPts val="5200"/>
              <a:buNone/>
              <a:defRPr sz="6933">
                <a:solidFill>
                  <a:schemeClr val="dk1"/>
                </a:solidFill>
              </a:defRPr>
            </a:lvl5pPr>
            <a:lvl6pPr lvl="5" algn="ctr">
              <a:spcBef>
                <a:spcPts val="0"/>
              </a:spcBef>
              <a:spcAft>
                <a:spcPts val="0"/>
              </a:spcAft>
              <a:buClr>
                <a:schemeClr val="dk1"/>
              </a:buClr>
              <a:buSzPts val="5200"/>
              <a:buNone/>
              <a:defRPr sz="6933">
                <a:solidFill>
                  <a:schemeClr val="dk1"/>
                </a:solidFill>
              </a:defRPr>
            </a:lvl6pPr>
            <a:lvl7pPr lvl="6" algn="ctr">
              <a:spcBef>
                <a:spcPts val="0"/>
              </a:spcBef>
              <a:spcAft>
                <a:spcPts val="0"/>
              </a:spcAft>
              <a:buClr>
                <a:schemeClr val="dk1"/>
              </a:buClr>
              <a:buSzPts val="5200"/>
              <a:buNone/>
              <a:defRPr sz="6933">
                <a:solidFill>
                  <a:schemeClr val="dk1"/>
                </a:solidFill>
              </a:defRPr>
            </a:lvl7pPr>
            <a:lvl8pPr lvl="7" algn="ctr">
              <a:spcBef>
                <a:spcPts val="0"/>
              </a:spcBef>
              <a:spcAft>
                <a:spcPts val="0"/>
              </a:spcAft>
              <a:buClr>
                <a:schemeClr val="dk1"/>
              </a:buClr>
              <a:buSzPts val="5200"/>
              <a:buNone/>
              <a:defRPr sz="6933">
                <a:solidFill>
                  <a:schemeClr val="dk1"/>
                </a:solidFill>
              </a:defRPr>
            </a:lvl8pPr>
            <a:lvl9pPr lvl="8" algn="ctr">
              <a:spcBef>
                <a:spcPts val="0"/>
              </a:spcBef>
              <a:spcAft>
                <a:spcPts val="0"/>
              </a:spcAft>
              <a:buClr>
                <a:schemeClr val="dk1"/>
              </a:buClr>
              <a:buSzPts val="5200"/>
              <a:buNone/>
              <a:defRPr sz="6933">
                <a:solidFill>
                  <a:schemeClr val="dk1"/>
                </a:solidFill>
              </a:defRPr>
            </a:lvl9pPr>
          </a:lstStyle>
          <a:p>
            <a:endParaRPr/>
          </a:p>
        </p:txBody>
      </p:sp>
      <p:sp>
        <p:nvSpPr>
          <p:cNvPr id="11" name="Google Shape;11;p2"/>
          <p:cNvSpPr txBox="1">
            <a:spLocks noGrp="1"/>
          </p:cNvSpPr>
          <p:nvPr>
            <p:ph type="subTitle" idx="1"/>
          </p:nvPr>
        </p:nvSpPr>
        <p:spPr>
          <a:xfrm>
            <a:off x="3820201" y="4191284"/>
            <a:ext cx="4551600" cy="2360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2800"/>
              <a:buNone/>
              <a:defRPr sz="1867">
                <a:solidFill>
                  <a:schemeClr val="lt1"/>
                </a:solidFill>
                <a:latin typeface="Open Sans Light"/>
                <a:ea typeface="Open Sans Light"/>
                <a:cs typeface="Open Sans Light"/>
                <a:sym typeface="Open Sans Light"/>
              </a:defRPr>
            </a:lvl1pPr>
            <a:lvl2pPr lvl="1" algn="ctr">
              <a:lnSpc>
                <a:spcPct val="100000"/>
              </a:lnSpc>
              <a:spcBef>
                <a:spcPts val="0"/>
              </a:spcBef>
              <a:spcAft>
                <a:spcPts val="0"/>
              </a:spcAft>
              <a:buClr>
                <a:schemeClr val="dk1"/>
              </a:buClr>
              <a:buSzPts val="2800"/>
              <a:buNone/>
              <a:defRPr sz="3733">
                <a:solidFill>
                  <a:schemeClr val="dk1"/>
                </a:solidFill>
              </a:defRPr>
            </a:lvl2pPr>
            <a:lvl3pPr lvl="2" algn="ctr">
              <a:lnSpc>
                <a:spcPct val="100000"/>
              </a:lnSpc>
              <a:spcBef>
                <a:spcPts val="0"/>
              </a:spcBef>
              <a:spcAft>
                <a:spcPts val="0"/>
              </a:spcAft>
              <a:buClr>
                <a:schemeClr val="dk1"/>
              </a:buClr>
              <a:buSzPts val="2800"/>
              <a:buNone/>
              <a:defRPr sz="3733">
                <a:solidFill>
                  <a:schemeClr val="dk1"/>
                </a:solidFill>
              </a:defRPr>
            </a:lvl3pPr>
            <a:lvl4pPr lvl="3" algn="ctr">
              <a:lnSpc>
                <a:spcPct val="100000"/>
              </a:lnSpc>
              <a:spcBef>
                <a:spcPts val="0"/>
              </a:spcBef>
              <a:spcAft>
                <a:spcPts val="0"/>
              </a:spcAft>
              <a:buClr>
                <a:schemeClr val="dk1"/>
              </a:buClr>
              <a:buSzPts val="2800"/>
              <a:buNone/>
              <a:defRPr sz="3733">
                <a:solidFill>
                  <a:schemeClr val="dk1"/>
                </a:solidFill>
              </a:defRPr>
            </a:lvl4pPr>
            <a:lvl5pPr lvl="4" algn="ctr">
              <a:lnSpc>
                <a:spcPct val="100000"/>
              </a:lnSpc>
              <a:spcBef>
                <a:spcPts val="0"/>
              </a:spcBef>
              <a:spcAft>
                <a:spcPts val="0"/>
              </a:spcAft>
              <a:buClr>
                <a:schemeClr val="dk1"/>
              </a:buClr>
              <a:buSzPts val="2800"/>
              <a:buNone/>
              <a:defRPr sz="3733">
                <a:solidFill>
                  <a:schemeClr val="dk1"/>
                </a:solidFill>
              </a:defRPr>
            </a:lvl5pPr>
            <a:lvl6pPr lvl="5" algn="ctr">
              <a:lnSpc>
                <a:spcPct val="100000"/>
              </a:lnSpc>
              <a:spcBef>
                <a:spcPts val="0"/>
              </a:spcBef>
              <a:spcAft>
                <a:spcPts val="0"/>
              </a:spcAft>
              <a:buClr>
                <a:schemeClr val="dk1"/>
              </a:buClr>
              <a:buSzPts val="2800"/>
              <a:buNone/>
              <a:defRPr sz="3733">
                <a:solidFill>
                  <a:schemeClr val="dk1"/>
                </a:solidFill>
              </a:defRPr>
            </a:lvl6pPr>
            <a:lvl7pPr lvl="6" algn="ctr">
              <a:lnSpc>
                <a:spcPct val="100000"/>
              </a:lnSpc>
              <a:spcBef>
                <a:spcPts val="0"/>
              </a:spcBef>
              <a:spcAft>
                <a:spcPts val="0"/>
              </a:spcAft>
              <a:buClr>
                <a:schemeClr val="dk1"/>
              </a:buClr>
              <a:buSzPts val="2800"/>
              <a:buNone/>
              <a:defRPr sz="3733">
                <a:solidFill>
                  <a:schemeClr val="dk1"/>
                </a:solidFill>
              </a:defRPr>
            </a:lvl7pPr>
            <a:lvl8pPr lvl="7" algn="ctr">
              <a:lnSpc>
                <a:spcPct val="100000"/>
              </a:lnSpc>
              <a:spcBef>
                <a:spcPts val="0"/>
              </a:spcBef>
              <a:spcAft>
                <a:spcPts val="0"/>
              </a:spcAft>
              <a:buClr>
                <a:schemeClr val="dk1"/>
              </a:buClr>
              <a:buSzPts val="2800"/>
              <a:buNone/>
              <a:defRPr sz="3733">
                <a:solidFill>
                  <a:schemeClr val="dk1"/>
                </a:solidFill>
              </a:defRPr>
            </a:lvl8pPr>
            <a:lvl9pPr lvl="8" algn="ctr">
              <a:lnSpc>
                <a:spcPct val="100000"/>
              </a:lnSpc>
              <a:spcBef>
                <a:spcPts val="0"/>
              </a:spcBef>
              <a:spcAft>
                <a:spcPts val="0"/>
              </a:spcAft>
              <a:buClr>
                <a:schemeClr val="dk1"/>
              </a:buClr>
              <a:buSzPts val="2800"/>
              <a:buNone/>
              <a:defRPr sz="3733">
                <a:solidFill>
                  <a:schemeClr val="dk1"/>
                </a:solidFill>
              </a:defRPr>
            </a:lvl9pPr>
          </a:lstStyle>
          <a:p>
            <a:endParaRPr/>
          </a:p>
        </p:txBody>
      </p:sp>
    </p:spTree>
    <p:extLst>
      <p:ext uri="{BB962C8B-B14F-4D97-AF65-F5344CB8AC3E}">
        <p14:creationId xmlns:p14="http://schemas.microsoft.com/office/powerpoint/2010/main" val="65813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rot="-5400000">
            <a:off x="3094600" y="-2244000"/>
            <a:ext cx="6002800" cy="11346000"/>
          </a:xfrm>
          <a:prstGeom prst="rect">
            <a:avLst/>
          </a:prstGeom>
          <a:solidFill>
            <a:srgbClr val="2A2828">
              <a:alpha val="67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 name="Google Shape;14;p3"/>
          <p:cNvSpPr txBox="1">
            <a:spLocks noGrp="1"/>
          </p:cNvSpPr>
          <p:nvPr>
            <p:ph type="title"/>
          </p:nvPr>
        </p:nvSpPr>
        <p:spPr>
          <a:xfrm>
            <a:off x="1882100" y="3247800"/>
            <a:ext cx="4782400" cy="3624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3600"/>
              <a:buNone/>
              <a:defRPr>
                <a:solidFill>
                  <a:schemeClr val="lt1"/>
                </a:solidFill>
              </a:defRPr>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endParaRPr/>
          </a:p>
        </p:txBody>
      </p:sp>
      <p:sp>
        <p:nvSpPr>
          <p:cNvPr id="15" name="Google Shape;15;p3"/>
          <p:cNvSpPr txBox="1">
            <a:spLocks noGrp="1"/>
          </p:cNvSpPr>
          <p:nvPr>
            <p:ph type="title" idx="2" hasCustomPrompt="1"/>
          </p:nvPr>
        </p:nvSpPr>
        <p:spPr>
          <a:xfrm>
            <a:off x="7613200" y="2029900"/>
            <a:ext cx="2629600" cy="226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6000">
                <a:solidFill>
                  <a:schemeClr val="lt1"/>
                </a:solidFill>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Tree>
    <p:extLst>
      <p:ext uri="{BB962C8B-B14F-4D97-AF65-F5344CB8AC3E}">
        <p14:creationId xmlns:p14="http://schemas.microsoft.com/office/powerpoint/2010/main" val="115216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 name="Google Shape;18;p4"/>
          <p:cNvSpPr txBox="1">
            <a:spLocks noGrp="1"/>
          </p:cNvSpPr>
          <p:nvPr>
            <p:ph type="title"/>
          </p:nvPr>
        </p:nvSpPr>
        <p:spPr>
          <a:xfrm>
            <a:off x="1423532" y="724267"/>
            <a:ext cx="9813600" cy="581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subTitle" idx="1"/>
          </p:nvPr>
        </p:nvSpPr>
        <p:spPr>
          <a:xfrm>
            <a:off x="950969" y="1826533"/>
            <a:ext cx="10286000" cy="430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rgbClr val="212121"/>
              </a:buClr>
              <a:buSzPts val="1200"/>
              <a:buFont typeface="Montserrat Medium"/>
              <a:buAutoNum type="arabicPeriod"/>
              <a:defRPr sz="1600"/>
            </a:lvl1pPr>
            <a:lvl2pPr lvl="1">
              <a:spcBef>
                <a:spcPts val="2133"/>
              </a:spcBef>
              <a:spcAft>
                <a:spcPts val="0"/>
              </a:spcAft>
              <a:buClr>
                <a:srgbClr val="212121"/>
              </a:buClr>
              <a:buSzPts val="1200"/>
              <a:buFont typeface="Montserrat Medium"/>
              <a:buAutoNum type="alphaLcPeriod"/>
              <a:defRPr/>
            </a:lvl2pPr>
            <a:lvl3pPr lvl="2">
              <a:spcBef>
                <a:spcPts val="2133"/>
              </a:spcBef>
              <a:spcAft>
                <a:spcPts val="0"/>
              </a:spcAft>
              <a:buClr>
                <a:srgbClr val="212121"/>
              </a:buClr>
              <a:buSzPts val="1200"/>
              <a:buFont typeface="Montserrat Medium"/>
              <a:buAutoNum type="romanLcPeriod"/>
              <a:defRPr/>
            </a:lvl3pPr>
            <a:lvl4pPr lvl="3">
              <a:spcBef>
                <a:spcPts val="2133"/>
              </a:spcBef>
              <a:spcAft>
                <a:spcPts val="0"/>
              </a:spcAft>
              <a:buClr>
                <a:srgbClr val="212121"/>
              </a:buClr>
              <a:buSzPts val="1200"/>
              <a:buFont typeface="Montserrat Medium"/>
              <a:buAutoNum type="arabicPeriod"/>
              <a:defRPr/>
            </a:lvl4pPr>
            <a:lvl5pPr lvl="4">
              <a:spcBef>
                <a:spcPts val="2133"/>
              </a:spcBef>
              <a:spcAft>
                <a:spcPts val="0"/>
              </a:spcAft>
              <a:buClr>
                <a:srgbClr val="212121"/>
              </a:buClr>
              <a:buSzPts val="1200"/>
              <a:buFont typeface="Montserrat Medium"/>
              <a:buAutoNum type="alphaLcPeriod"/>
              <a:defRPr/>
            </a:lvl5pPr>
            <a:lvl6pPr lvl="5">
              <a:spcBef>
                <a:spcPts val="2133"/>
              </a:spcBef>
              <a:spcAft>
                <a:spcPts val="0"/>
              </a:spcAft>
              <a:buClr>
                <a:srgbClr val="212121"/>
              </a:buClr>
              <a:buSzPts val="1200"/>
              <a:buFont typeface="Montserrat Medium"/>
              <a:buAutoNum type="romanLcPeriod"/>
              <a:defRPr/>
            </a:lvl6pPr>
            <a:lvl7pPr lvl="6">
              <a:spcBef>
                <a:spcPts val="2133"/>
              </a:spcBef>
              <a:spcAft>
                <a:spcPts val="0"/>
              </a:spcAft>
              <a:buClr>
                <a:srgbClr val="212121"/>
              </a:buClr>
              <a:buSzPts val="1200"/>
              <a:buFont typeface="Montserrat Medium"/>
              <a:buAutoNum type="arabicPeriod"/>
              <a:defRPr/>
            </a:lvl7pPr>
            <a:lvl8pPr lvl="7">
              <a:spcBef>
                <a:spcPts val="2133"/>
              </a:spcBef>
              <a:spcAft>
                <a:spcPts val="0"/>
              </a:spcAft>
              <a:buClr>
                <a:srgbClr val="212121"/>
              </a:buClr>
              <a:buSzPts val="1200"/>
              <a:buFont typeface="Montserrat Medium"/>
              <a:buAutoNum type="alphaLcPeriod"/>
              <a:defRPr/>
            </a:lvl8pPr>
            <a:lvl9pPr lvl="8">
              <a:spcBef>
                <a:spcPts val="2133"/>
              </a:spcBef>
              <a:spcAft>
                <a:spcPts val="2133"/>
              </a:spcAft>
              <a:buClr>
                <a:srgbClr val="212121"/>
              </a:buClr>
              <a:buSzPts val="1200"/>
              <a:buFont typeface="Montserrat Medium"/>
              <a:buAutoNum type="romanLcPeriod"/>
              <a:defRPr/>
            </a:lvl9pPr>
          </a:lstStyle>
          <a:p>
            <a:endParaRPr/>
          </a:p>
        </p:txBody>
      </p:sp>
    </p:spTree>
    <p:extLst>
      <p:ext uri="{BB962C8B-B14F-4D97-AF65-F5344CB8AC3E}">
        <p14:creationId xmlns:p14="http://schemas.microsoft.com/office/powerpoint/2010/main" val="413338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 name="Google Shape;22;p5"/>
          <p:cNvSpPr txBox="1">
            <a:spLocks noGrp="1"/>
          </p:cNvSpPr>
          <p:nvPr>
            <p:ph type="title"/>
          </p:nvPr>
        </p:nvSpPr>
        <p:spPr>
          <a:xfrm>
            <a:off x="955000" y="719333"/>
            <a:ext cx="10286000" cy="586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subTitle" idx="1"/>
          </p:nvPr>
        </p:nvSpPr>
        <p:spPr>
          <a:xfrm>
            <a:off x="6810225" y="5004125"/>
            <a:ext cx="3718400" cy="116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4" name="Google Shape;24;p5"/>
          <p:cNvSpPr txBox="1">
            <a:spLocks noGrp="1"/>
          </p:cNvSpPr>
          <p:nvPr>
            <p:ph type="subTitle" idx="2"/>
          </p:nvPr>
        </p:nvSpPr>
        <p:spPr>
          <a:xfrm>
            <a:off x="1666152" y="5000100"/>
            <a:ext cx="3718800" cy="11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 name="Google Shape;25;p5"/>
          <p:cNvSpPr txBox="1">
            <a:spLocks noGrp="1"/>
          </p:cNvSpPr>
          <p:nvPr>
            <p:ph type="subTitle" idx="3"/>
          </p:nvPr>
        </p:nvSpPr>
        <p:spPr>
          <a:xfrm>
            <a:off x="6810225" y="4497019"/>
            <a:ext cx="3718400" cy="525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6" name="Google Shape;26;p5"/>
          <p:cNvSpPr txBox="1">
            <a:spLocks noGrp="1"/>
          </p:cNvSpPr>
          <p:nvPr>
            <p:ph type="subTitle" idx="4"/>
          </p:nvPr>
        </p:nvSpPr>
        <p:spPr>
          <a:xfrm>
            <a:off x="1709401" y="4497043"/>
            <a:ext cx="3718400" cy="52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011174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 name="Google Shape;29;p6"/>
          <p:cNvSpPr txBox="1">
            <a:spLocks noGrp="1"/>
          </p:cNvSpPr>
          <p:nvPr>
            <p:ph type="title"/>
          </p:nvPr>
        </p:nvSpPr>
        <p:spPr>
          <a:xfrm>
            <a:off x="955000" y="724267"/>
            <a:ext cx="10286000" cy="581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92941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7"/>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 name="Google Shape;32;p7"/>
          <p:cNvSpPr txBox="1">
            <a:spLocks noGrp="1"/>
          </p:cNvSpPr>
          <p:nvPr>
            <p:ph type="title"/>
          </p:nvPr>
        </p:nvSpPr>
        <p:spPr>
          <a:xfrm>
            <a:off x="955000" y="719333"/>
            <a:ext cx="10286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nSpc>
                <a:spcPct val="100000"/>
              </a:lnSpc>
              <a:spcBef>
                <a:spcPts val="0"/>
              </a:spcBef>
              <a:spcAft>
                <a:spcPts val="0"/>
              </a:spcAft>
              <a:buSzPts val="2400"/>
              <a:buNone/>
              <a:defRPr sz="3200"/>
            </a:lvl2pPr>
            <a:lvl3pPr lvl="2">
              <a:lnSpc>
                <a:spcPct val="100000"/>
              </a:lnSpc>
              <a:spcBef>
                <a:spcPts val="0"/>
              </a:spcBef>
              <a:spcAft>
                <a:spcPts val="0"/>
              </a:spcAft>
              <a:buSzPts val="2400"/>
              <a:buNone/>
              <a:defRPr sz="3200"/>
            </a:lvl3pPr>
            <a:lvl4pPr lvl="3">
              <a:lnSpc>
                <a:spcPct val="100000"/>
              </a:lnSpc>
              <a:spcBef>
                <a:spcPts val="0"/>
              </a:spcBef>
              <a:spcAft>
                <a:spcPts val="0"/>
              </a:spcAft>
              <a:buSzPts val="2400"/>
              <a:buNone/>
              <a:defRPr sz="3200"/>
            </a:lvl4pPr>
            <a:lvl5pPr lvl="4">
              <a:lnSpc>
                <a:spcPct val="100000"/>
              </a:lnSpc>
              <a:spcBef>
                <a:spcPts val="0"/>
              </a:spcBef>
              <a:spcAft>
                <a:spcPts val="0"/>
              </a:spcAft>
              <a:buSzPts val="2400"/>
              <a:buNone/>
              <a:defRPr sz="3200"/>
            </a:lvl5pPr>
            <a:lvl6pPr lvl="5">
              <a:lnSpc>
                <a:spcPct val="100000"/>
              </a:lnSpc>
              <a:spcBef>
                <a:spcPts val="0"/>
              </a:spcBef>
              <a:spcAft>
                <a:spcPts val="0"/>
              </a:spcAft>
              <a:buSzPts val="2400"/>
              <a:buNone/>
              <a:defRPr sz="3200"/>
            </a:lvl6pPr>
            <a:lvl7pPr lvl="6">
              <a:lnSpc>
                <a:spcPct val="100000"/>
              </a:lnSpc>
              <a:spcBef>
                <a:spcPts val="0"/>
              </a:spcBef>
              <a:spcAft>
                <a:spcPts val="0"/>
              </a:spcAft>
              <a:buSzPts val="2400"/>
              <a:buNone/>
              <a:defRPr sz="3200"/>
            </a:lvl7pPr>
            <a:lvl8pPr lvl="7">
              <a:lnSpc>
                <a:spcPct val="100000"/>
              </a:lnSpc>
              <a:spcBef>
                <a:spcPts val="0"/>
              </a:spcBef>
              <a:spcAft>
                <a:spcPts val="0"/>
              </a:spcAft>
              <a:buSzPts val="2400"/>
              <a:buNone/>
              <a:defRPr sz="3200"/>
            </a:lvl8pPr>
            <a:lvl9pPr lvl="8">
              <a:lnSpc>
                <a:spcPct val="100000"/>
              </a:lnSpc>
              <a:spcBef>
                <a:spcPts val="0"/>
              </a:spcBef>
              <a:spcAft>
                <a:spcPts val="0"/>
              </a:spcAft>
              <a:buSzPts val="2400"/>
              <a:buNone/>
              <a:defRPr sz="3200"/>
            </a:lvl9pPr>
          </a:lstStyle>
          <a:p>
            <a:endParaRPr/>
          </a:p>
        </p:txBody>
      </p:sp>
      <p:sp>
        <p:nvSpPr>
          <p:cNvPr id="33" name="Google Shape;33;p7"/>
          <p:cNvSpPr txBox="1">
            <a:spLocks noGrp="1"/>
          </p:cNvSpPr>
          <p:nvPr>
            <p:ph type="subTitle" idx="1"/>
          </p:nvPr>
        </p:nvSpPr>
        <p:spPr>
          <a:xfrm>
            <a:off x="3554601" y="3940600"/>
            <a:ext cx="5082800" cy="934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7"/>
            </a:lvl1pPr>
            <a:lvl2pPr lvl="1">
              <a:lnSpc>
                <a:spcPct val="100000"/>
              </a:lnSpc>
              <a:spcBef>
                <a:spcPts val="0"/>
              </a:spcBef>
              <a:spcAft>
                <a:spcPts val="0"/>
              </a:spcAft>
              <a:buSzPts val="1400"/>
              <a:buNone/>
              <a:defRPr/>
            </a:lvl2pPr>
            <a:lvl3pPr lvl="2">
              <a:lnSpc>
                <a:spcPct val="100000"/>
              </a:lnSpc>
              <a:spcBef>
                <a:spcPts val="2133"/>
              </a:spcBef>
              <a:spcAft>
                <a:spcPts val="0"/>
              </a:spcAft>
              <a:buSzPts val="1400"/>
              <a:buNone/>
              <a:defRPr/>
            </a:lvl3pPr>
            <a:lvl4pPr lvl="3">
              <a:lnSpc>
                <a:spcPct val="100000"/>
              </a:lnSpc>
              <a:spcBef>
                <a:spcPts val="2133"/>
              </a:spcBef>
              <a:spcAft>
                <a:spcPts val="0"/>
              </a:spcAft>
              <a:buSzPts val="1400"/>
              <a:buNone/>
              <a:defRPr/>
            </a:lvl4pPr>
            <a:lvl5pPr lvl="4">
              <a:lnSpc>
                <a:spcPct val="100000"/>
              </a:lnSpc>
              <a:spcBef>
                <a:spcPts val="2133"/>
              </a:spcBef>
              <a:spcAft>
                <a:spcPts val="0"/>
              </a:spcAft>
              <a:buSzPts val="1400"/>
              <a:buNone/>
              <a:defRPr/>
            </a:lvl5pPr>
            <a:lvl6pPr lvl="5">
              <a:lnSpc>
                <a:spcPct val="100000"/>
              </a:lnSpc>
              <a:spcBef>
                <a:spcPts val="2133"/>
              </a:spcBef>
              <a:spcAft>
                <a:spcPts val="0"/>
              </a:spcAft>
              <a:buSzPts val="1400"/>
              <a:buNone/>
              <a:defRPr/>
            </a:lvl6pPr>
            <a:lvl7pPr lvl="6">
              <a:lnSpc>
                <a:spcPct val="100000"/>
              </a:lnSpc>
              <a:spcBef>
                <a:spcPts val="2133"/>
              </a:spcBef>
              <a:spcAft>
                <a:spcPts val="0"/>
              </a:spcAft>
              <a:buSzPts val="1400"/>
              <a:buNone/>
              <a:defRPr/>
            </a:lvl7pPr>
            <a:lvl8pPr lvl="7">
              <a:lnSpc>
                <a:spcPct val="100000"/>
              </a:lnSpc>
              <a:spcBef>
                <a:spcPts val="2133"/>
              </a:spcBef>
              <a:spcAft>
                <a:spcPts val="0"/>
              </a:spcAft>
              <a:buSzPts val="1400"/>
              <a:buNone/>
              <a:defRPr/>
            </a:lvl8pPr>
            <a:lvl9pPr lvl="8">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89944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8"/>
          <p:cNvSpPr/>
          <p:nvPr/>
        </p:nvSpPr>
        <p:spPr>
          <a:xfrm rot="-5400000">
            <a:off x="3094600" y="-2244000"/>
            <a:ext cx="6002800" cy="11346000"/>
          </a:xfrm>
          <a:prstGeom prst="rect">
            <a:avLst/>
          </a:prstGeom>
          <a:solidFill>
            <a:srgbClr val="2A2828">
              <a:alpha val="67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8"/>
          <p:cNvSpPr txBox="1">
            <a:spLocks noGrp="1"/>
          </p:cNvSpPr>
          <p:nvPr>
            <p:ph type="title"/>
          </p:nvPr>
        </p:nvSpPr>
        <p:spPr>
          <a:xfrm>
            <a:off x="951001" y="2999800"/>
            <a:ext cx="10290000" cy="8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900"/>
              <a:buNone/>
              <a:defRPr sz="78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7029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9"/>
          <p:cNvSpPr txBox="1">
            <a:spLocks noGrp="1"/>
          </p:cNvSpPr>
          <p:nvPr>
            <p:ph type="title"/>
          </p:nvPr>
        </p:nvSpPr>
        <p:spPr>
          <a:xfrm>
            <a:off x="6103503" y="2287667"/>
            <a:ext cx="5141200" cy="8048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5067"/>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0" name="Google Shape;40;p9"/>
          <p:cNvSpPr txBox="1">
            <a:spLocks noGrp="1"/>
          </p:cNvSpPr>
          <p:nvPr>
            <p:ph type="subTitle" idx="1"/>
          </p:nvPr>
        </p:nvSpPr>
        <p:spPr>
          <a:xfrm>
            <a:off x="6397967" y="3533067"/>
            <a:ext cx="4839200" cy="103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7"/>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231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EE1A-63A8-4143-B477-2FF48D9AEF1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576FD16-7003-463F-9061-CD826251E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B42BCEF-3569-4AE2-985A-2367629612B3}"/>
              </a:ext>
            </a:extLst>
          </p:cNvPr>
          <p:cNvSpPr>
            <a:spLocks noGrp="1"/>
          </p:cNvSpPr>
          <p:nvPr>
            <p:ph type="dt" sz="half" idx="10"/>
          </p:nvPr>
        </p:nvSpPr>
        <p:spPr/>
        <p:txBody>
          <a:bodyPr/>
          <a:lstStyle/>
          <a:p>
            <a:fld id="{FA4C2653-A46C-4714-9380-8C0A39C06DAB}" type="datetime1">
              <a:rPr lang="en-ID" smtClean="0"/>
              <a:t>25/02/22</a:t>
            </a:fld>
            <a:endParaRPr lang="en-ID"/>
          </a:p>
        </p:txBody>
      </p:sp>
      <p:sp>
        <p:nvSpPr>
          <p:cNvPr id="5" name="Footer Placeholder 4">
            <a:extLst>
              <a:ext uri="{FF2B5EF4-FFF2-40B4-BE49-F238E27FC236}">
                <a16:creationId xmlns:a16="http://schemas.microsoft.com/office/drawing/2014/main" id="{F95B1C08-C4F1-4743-B079-9E2CE515441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2DD0383-6C09-426E-BD3D-8CAA8C3198E2}"/>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229012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FFFFF"/>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950969" y="1356800"/>
            <a:ext cx="5145200" cy="916800"/>
          </a:xfrm>
          <a:prstGeom prst="rect">
            <a:avLst/>
          </a:prstGeom>
        </p:spPr>
        <p:txBody>
          <a:bodyPr spcFirstLastPara="1" wrap="square" lIns="91425" tIns="91425" rIns="91425" bIns="91425" anchor="ctr" anchorCtr="0">
            <a:noAutofit/>
          </a:bodyPr>
          <a:lstStyle>
            <a:lvl1pPr marL="609570" lvl="0" indent="-304784" algn="r">
              <a:lnSpc>
                <a:spcPct val="100000"/>
              </a:lnSpc>
              <a:spcBef>
                <a:spcPts val="0"/>
              </a:spcBef>
              <a:spcAft>
                <a:spcPts val="0"/>
              </a:spcAft>
              <a:buSzPts val="1800"/>
              <a:buNone/>
              <a:defRPr sz="3733">
                <a:latin typeface="Playfair Display"/>
                <a:ea typeface="Playfair Display"/>
                <a:cs typeface="Playfair Display"/>
                <a:sym typeface="Playfair Display"/>
              </a:defRPr>
            </a:lvl1pPr>
          </a:lstStyle>
          <a:p>
            <a:endParaRPr/>
          </a:p>
        </p:txBody>
      </p:sp>
    </p:spTree>
    <p:extLst>
      <p:ext uri="{BB962C8B-B14F-4D97-AF65-F5344CB8AC3E}">
        <p14:creationId xmlns:p14="http://schemas.microsoft.com/office/powerpoint/2010/main" val="1420140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3"/>
        <p:cNvGrpSpPr/>
        <p:nvPr/>
      </p:nvGrpSpPr>
      <p:grpSpPr>
        <a:xfrm>
          <a:off x="0" y="0"/>
          <a:ext cx="0" cy="0"/>
          <a:chOff x="0" y="0"/>
          <a:chExt cx="0" cy="0"/>
        </a:xfrm>
      </p:grpSpPr>
      <p:sp>
        <p:nvSpPr>
          <p:cNvPr id="44" name="Google Shape;44;p11"/>
          <p:cNvSpPr/>
          <p:nvPr/>
        </p:nvSpPr>
        <p:spPr>
          <a:xfrm rot="-5400000">
            <a:off x="3094600" y="-2244000"/>
            <a:ext cx="6002800" cy="11346000"/>
          </a:xfrm>
          <a:prstGeom prst="rect">
            <a:avLst/>
          </a:prstGeom>
          <a:solidFill>
            <a:srgbClr val="2A2828">
              <a:alpha val="67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11"/>
          <p:cNvSpPr txBox="1">
            <a:spLocks noGrp="1"/>
          </p:cNvSpPr>
          <p:nvPr>
            <p:ph type="title" hasCustomPrompt="1"/>
          </p:nvPr>
        </p:nvSpPr>
        <p:spPr>
          <a:xfrm>
            <a:off x="3166201" y="2312333"/>
            <a:ext cx="5859600" cy="150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2000"/>
              <a:buNone/>
              <a:defRPr sz="16000">
                <a:solidFill>
                  <a:schemeClr val="lt1"/>
                </a:solidFill>
              </a:defRPr>
            </a:lvl1pPr>
            <a:lvl2pPr lvl="1" algn="ctr">
              <a:spcBef>
                <a:spcPts val="0"/>
              </a:spcBef>
              <a:spcAft>
                <a:spcPts val="0"/>
              </a:spcAft>
              <a:buClr>
                <a:schemeClr val="lt1"/>
              </a:buClr>
              <a:buSzPts val="12000"/>
              <a:buNone/>
              <a:defRPr sz="16000">
                <a:solidFill>
                  <a:schemeClr val="lt1"/>
                </a:solidFill>
              </a:defRPr>
            </a:lvl2pPr>
            <a:lvl3pPr lvl="2" algn="ctr">
              <a:spcBef>
                <a:spcPts val="0"/>
              </a:spcBef>
              <a:spcAft>
                <a:spcPts val="0"/>
              </a:spcAft>
              <a:buClr>
                <a:schemeClr val="lt1"/>
              </a:buClr>
              <a:buSzPts val="12000"/>
              <a:buNone/>
              <a:defRPr sz="16000">
                <a:solidFill>
                  <a:schemeClr val="lt1"/>
                </a:solidFill>
              </a:defRPr>
            </a:lvl3pPr>
            <a:lvl4pPr lvl="3" algn="ctr">
              <a:spcBef>
                <a:spcPts val="0"/>
              </a:spcBef>
              <a:spcAft>
                <a:spcPts val="0"/>
              </a:spcAft>
              <a:buClr>
                <a:schemeClr val="lt1"/>
              </a:buClr>
              <a:buSzPts val="12000"/>
              <a:buNone/>
              <a:defRPr sz="16000">
                <a:solidFill>
                  <a:schemeClr val="lt1"/>
                </a:solidFill>
              </a:defRPr>
            </a:lvl4pPr>
            <a:lvl5pPr lvl="4" algn="ctr">
              <a:spcBef>
                <a:spcPts val="0"/>
              </a:spcBef>
              <a:spcAft>
                <a:spcPts val="0"/>
              </a:spcAft>
              <a:buClr>
                <a:schemeClr val="lt1"/>
              </a:buClr>
              <a:buSzPts val="12000"/>
              <a:buNone/>
              <a:defRPr sz="16000">
                <a:solidFill>
                  <a:schemeClr val="lt1"/>
                </a:solidFill>
              </a:defRPr>
            </a:lvl5pPr>
            <a:lvl6pPr lvl="5" algn="ctr">
              <a:spcBef>
                <a:spcPts val="0"/>
              </a:spcBef>
              <a:spcAft>
                <a:spcPts val="0"/>
              </a:spcAft>
              <a:buClr>
                <a:schemeClr val="lt1"/>
              </a:buClr>
              <a:buSzPts val="12000"/>
              <a:buNone/>
              <a:defRPr sz="16000">
                <a:solidFill>
                  <a:schemeClr val="lt1"/>
                </a:solidFill>
              </a:defRPr>
            </a:lvl6pPr>
            <a:lvl7pPr lvl="6" algn="ctr">
              <a:spcBef>
                <a:spcPts val="0"/>
              </a:spcBef>
              <a:spcAft>
                <a:spcPts val="0"/>
              </a:spcAft>
              <a:buClr>
                <a:schemeClr val="lt1"/>
              </a:buClr>
              <a:buSzPts val="12000"/>
              <a:buNone/>
              <a:defRPr sz="16000">
                <a:solidFill>
                  <a:schemeClr val="lt1"/>
                </a:solidFill>
              </a:defRPr>
            </a:lvl7pPr>
            <a:lvl8pPr lvl="7" algn="ctr">
              <a:spcBef>
                <a:spcPts val="0"/>
              </a:spcBef>
              <a:spcAft>
                <a:spcPts val="0"/>
              </a:spcAft>
              <a:buClr>
                <a:schemeClr val="lt1"/>
              </a:buClr>
              <a:buSzPts val="12000"/>
              <a:buNone/>
              <a:defRPr sz="16000">
                <a:solidFill>
                  <a:schemeClr val="lt1"/>
                </a:solidFill>
              </a:defRPr>
            </a:lvl8pPr>
            <a:lvl9pPr lvl="8" algn="ctr">
              <a:spcBef>
                <a:spcPts val="0"/>
              </a:spcBef>
              <a:spcAft>
                <a:spcPts val="0"/>
              </a:spcAft>
              <a:buClr>
                <a:schemeClr val="lt1"/>
              </a:buClr>
              <a:buSzPts val="12000"/>
              <a:buNone/>
              <a:defRPr sz="16000">
                <a:solidFill>
                  <a:schemeClr val="lt1"/>
                </a:solidFill>
              </a:defRPr>
            </a:lvl9pPr>
          </a:lstStyle>
          <a:p>
            <a:r>
              <a:t>xx%</a:t>
            </a:r>
          </a:p>
        </p:txBody>
      </p:sp>
      <p:sp>
        <p:nvSpPr>
          <p:cNvPr id="46" name="Google Shape;46;p11"/>
          <p:cNvSpPr txBox="1">
            <a:spLocks noGrp="1"/>
          </p:cNvSpPr>
          <p:nvPr>
            <p:ph type="subTitle" idx="1"/>
          </p:nvPr>
        </p:nvSpPr>
        <p:spPr>
          <a:xfrm>
            <a:off x="2418800" y="4350133"/>
            <a:ext cx="7354400" cy="292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2133"/>
              </a:spcBef>
              <a:spcAft>
                <a:spcPts val="0"/>
              </a:spcAft>
              <a:buClr>
                <a:schemeClr val="lt1"/>
              </a:buClr>
              <a:buSzPts val="1400"/>
              <a:buNone/>
              <a:defRPr>
                <a:solidFill>
                  <a:schemeClr val="lt1"/>
                </a:solidFill>
              </a:defRPr>
            </a:lvl3pPr>
            <a:lvl4pPr lvl="3">
              <a:spcBef>
                <a:spcPts val="2133"/>
              </a:spcBef>
              <a:spcAft>
                <a:spcPts val="0"/>
              </a:spcAft>
              <a:buClr>
                <a:schemeClr val="lt1"/>
              </a:buClr>
              <a:buSzPts val="1400"/>
              <a:buNone/>
              <a:defRPr>
                <a:solidFill>
                  <a:schemeClr val="lt1"/>
                </a:solidFill>
              </a:defRPr>
            </a:lvl4pPr>
            <a:lvl5pPr lvl="4">
              <a:spcBef>
                <a:spcPts val="2133"/>
              </a:spcBef>
              <a:spcAft>
                <a:spcPts val="0"/>
              </a:spcAft>
              <a:buClr>
                <a:schemeClr val="lt1"/>
              </a:buClr>
              <a:buSzPts val="1400"/>
              <a:buNone/>
              <a:defRPr>
                <a:solidFill>
                  <a:schemeClr val="lt1"/>
                </a:solidFill>
              </a:defRPr>
            </a:lvl5pPr>
            <a:lvl6pPr lvl="5">
              <a:spcBef>
                <a:spcPts val="2133"/>
              </a:spcBef>
              <a:spcAft>
                <a:spcPts val="0"/>
              </a:spcAft>
              <a:buClr>
                <a:schemeClr val="lt1"/>
              </a:buClr>
              <a:buSzPts val="1400"/>
              <a:buNone/>
              <a:defRPr>
                <a:solidFill>
                  <a:schemeClr val="lt1"/>
                </a:solidFill>
              </a:defRPr>
            </a:lvl6pPr>
            <a:lvl7pPr lvl="6">
              <a:spcBef>
                <a:spcPts val="2133"/>
              </a:spcBef>
              <a:spcAft>
                <a:spcPts val="0"/>
              </a:spcAft>
              <a:buClr>
                <a:schemeClr val="lt1"/>
              </a:buClr>
              <a:buSzPts val="1400"/>
              <a:buNone/>
              <a:defRPr>
                <a:solidFill>
                  <a:schemeClr val="lt1"/>
                </a:solidFill>
              </a:defRPr>
            </a:lvl7pPr>
            <a:lvl8pPr lvl="7">
              <a:spcBef>
                <a:spcPts val="2133"/>
              </a:spcBef>
              <a:spcAft>
                <a:spcPts val="0"/>
              </a:spcAft>
              <a:buClr>
                <a:schemeClr val="lt1"/>
              </a:buClr>
              <a:buSzPts val="1400"/>
              <a:buNone/>
              <a:defRPr>
                <a:solidFill>
                  <a:schemeClr val="lt1"/>
                </a:solidFill>
              </a:defRPr>
            </a:lvl8pPr>
            <a:lvl9pPr lvl="8">
              <a:spcBef>
                <a:spcPts val="2133"/>
              </a:spcBef>
              <a:spcAft>
                <a:spcPts val="2133"/>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266452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2143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
        <p:cNvGrpSpPr/>
        <p:nvPr/>
      </p:nvGrpSpPr>
      <p:grpSpPr>
        <a:xfrm>
          <a:off x="0" y="0"/>
          <a:ext cx="0" cy="0"/>
          <a:chOff x="0" y="0"/>
          <a:chExt cx="0" cy="0"/>
        </a:xfrm>
      </p:grpSpPr>
      <p:sp>
        <p:nvSpPr>
          <p:cNvPr id="49" name="Google Shape;49;p13"/>
          <p:cNvSpPr/>
          <p:nvPr/>
        </p:nvSpPr>
        <p:spPr>
          <a:xfrm rot="-5400000">
            <a:off x="3094600" y="-2244000"/>
            <a:ext cx="6002800" cy="11346000"/>
          </a:xfrm>
          <a:prstGeom prst="rect">
            <a:avLst/>
          </a:prstGeom>
          <a:solidFill>
            <a:srgbClr val="2A2828">
              <a:alpha val="67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0" name="Google Shape;50;p13"/>
          <p:cNvSpPr txBox="1">
            <a:spLocks noGrp="1"/>
          </p:cNvSpPr>
          <p:nvPr>
            <p:ph type="title"/>
          </p:nvPr>
        </p:nvSpPr>
        <p:spPr>
          <a:xfrm>
            <a:off x="4845801" y="4057533"/>
            <a:ext cx="2500400" cy="264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800"/>
              <a:buNone/>
              <a:defRPr sz="1867" b="0">
                <a:solidFill>
                  <a:schemeClr val="lt1"/>
                </a:solidFill>
                <a:latin typeface="Open Sans"/>
                <a:ea typeface="Open Sans"/>
                <a:cs typeface="Open Sans"/>
                <a:sym typeface="Open Sans"/>
              </a:defRPr>
            </a:lvl1pPr>
            <a:lvl2pPr lvl="1">
              <a:spcBef>
                <a:spcPts val="0"/>
              </a:spcBef>
              <a:spcAft>
                <a:spcPts val="0"/>
              </a:spcAft>
              <a:buClr>
                <a:schemeClr val="lt1"/>
              </a:buClr>
              <a:buSzPts val="2800"/>
              <a:buNone/>
              <a:defRPr>
                <a:solidFill>
                  <a:schemeClr val="lt1"/>
                </a:solidFill>
                <a:latin typeface="Lato"/>
                <a:ea typeface="Lato"/>
                <a:cs typeface="Lato"/>
                <a:sym typeface="Lato"/>
              </a:defRPr>
            </a:lvl2pPr>
            <a:lvl3pPr lvl="2">
              <a:spcBef>
                <a:spcPts val="0"/>
              </a:spcBef>
              <a:spcAft>
                <a:spcPts val="0"/>
              </a:spcAft>
              <a:buClr>
                <a:schemeClr val="lt1"/>
              </a:buClr>
              <a:buSzPts val="2800"/>
              <a:buNone/>
              <a:defRPr>
                <a:solidFill>
                  <a:schemeClr val="lt1"/>
                </a:solidFill>
                <a:latin typeface="Lato"/>
                <a:ea typeface="Lato"/>
                <a:cs typeface="Lato"/>
                <a:sym typeface="Lato"/>
              </a:defRPr>
            </a:lvl3pPr>
            <a:lvl4pPr lvl="3">
              <a:spcBef>
                <a:spcPts val="0"/>
              </a:spcBef>
              <a:spcAft>
                <a:spcPts val="0"/>
              </a:spcAft>
              <a:buClr>
                <a:schemeClr val="lt1"/>
              </a:buClr>
              <a:buSzPts val="2800"/>
              <a:buNone/>
              <a:defRPr>
                <a:solidFill>
                  <a:schemeClr val="lt1"/>
                </a:solidFill>
                <a:latin typeface="Lato"/>
                <a:ea typeface="Lato"/>
                <a:cs typeface="Lato"/>
                <a:sym typeface="Lato"/>
              </a:defRPr>
            </a:lvl4pPr>
            <a:lvl5pPr lvl="4">
              <a:spcBef>
                <a:spcPts val="0"/>
              </a:spcBef>
              <a:spcAft>
                <a:spcPts val="0"/>
              </a:spcAft>
              <a:buClr>
                <a:schemeClr val="lt1"/>
              </a:buClr>
              <a:buSzPts val="2800"/>
              <a:buNone/>
              <a:defRPr>
                <a:solidFill>
                  <a:schemeClr val="lt1"/>
                </a:solidFill>
                <a:latin typeface="Lato"/>
                <a:ea typeface="Lato"/>
                <a:cs typeface="Lato"/>
                <a:sym typeface="Lato"/>
              </a:defRPr>
            </a:lvl5pPr>
            <a:lvl6pPr lvl="5">
              <a:spcBef>
                <a:spcPts val="0"/>
              </a:spcBef>
              <a:spcAft>
                <a:spcPts val="0"/>
              </a:spcAft>
              <a:buClr>
                <a:schemeClr val="lt1"/>
              </a:buClr>
              <a:buSzPts val="2800"/>
              <a:buNone/>
              <a:defRPr>
                <a:solidFill>
                  <a:schemeClr val="lt1"/>
                </a:solidFill>
                <a:latin typeface="Lato"/>
                <a:ea typeface="Lato"/>
                <a:cs typeface="Lato"/>
                <a:sym typeface="Lato"/>
              </a:defRPr>
            </a:lvl6pPr>
            <a:lvl7pPr lvl="6">
              <a:spcBef>
                <a:spcPts val="0"/>
              </a:spcBef>
              <a:spcAft>
                <a:spcPts val="0"/>
              </a:spcAft>
              <a:buClr>
                <a:schemeClr val="lt1"/>
              </a:buClr>
              <a:buSzPts val="2800"/>
              <a:buNone/>
              <a:defRPr>
                <a:solidFill>
                  <a:schemeClr val="lt1"/>
                </a:solidFill>
                <a:latin typeface="Lato"/>
                <a:ea typeface="Lato"/>
                <a:cs typeface="Lato"/>
                <a:sym typeface="Lato"/>
              </a:defRPr>
            </a:lvl7pPr>
            <a:lvl8pPr lvl="7">
              <a:spcBef>
                <a:spcPts val="0"/>
              </a:spcBef>
              <a:spcAft>
                <a:spcPts val="0"/>
              </a:spcAft>
              <a:buClr>
                <a:schemeClr val="lt1"/>
              </a:buClr>
              <a:buSzPts val="2800"/>
              <a:buNone/>
              <a:defRPr>
                <a:solidFill>
                  <a:schemeClr val="lt1"/>
                </a:solidFill>
                <a:latin typeface="Lato"/>
                <a:ea typeface="Lato"/>
                <a:cs typeface="Lato"/>
                <a:sym typeface="Lato"/>
              </a:defRPr>
            </a:lvl8pPr>
            <a:lvl9pPr lvl="8">
              <a:spcBef>
                <a:spcPts val="0"/>
              </a:spcBef>
              <a:spcAft>
                <a:spcPts val="0"/>
              </a:spcAft>
              <a:buClr>
                <a:schemeClr val="lt1"/>
              </a:buClr>
              <a:buSzPts val="2800"/>
              <a:buNone/>
              <a:defRPr>
                <a:solidFill>
                  <a:schemeClr val="lt1"/>
                </a:solidFill>
                <a:latin typeface="Lato"/>
                <a:ea typeface="Lato"/>
                <a:cs typeface="Lato"/>
                <a:sym typeface="Lato"/>
              </a:defRPr>
            </a:lvl9pPr>
          </a:lstStyle>
          <a:p>
            <a:endParaRPr/>
          </a:p>
        </p:txBody>
      </p:sp>
      <p:sp>
        <p:nvSpPr>
          <p:cNvPr id="51" name="Google Shape;51;p13"/>
          <p:cNvSpPr txBox="1">
            <a:spLocks noGrp="1"/>
          </p:cNvSpPr>
          <p:nvPr>
            <p:ph type="subTitle" idx="1"/>
          </p:nvPr>
        </p:nvSpPr>
        <p:spPr>
          <a:xfrm>
            <a:off x="2590800" y="2523800"/>
            <a:ext cx="7010400" cy="105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700"/>
              <a:buNone/>
              <a:defRPr b="1">
                <a:solidFill>
                  <a:schemeClr val="lt1"/>
                </a:solidFill>
                <a:latin typeface="Nanum Myeongjo"/>
                <a:ea typeface="Nanum Myeongjo"/>
                <a:cs typeface="Nanum Myeongjo"/>
                <a:sym typeface="Nanum Myeongjo"/>
              </a:defRPr>
            </a:lvl1pPr>
            <a:lvl2pPr lvl="1">
              <a:spcBef>
                <a:spcPts val="0"/>
              </a:spcBef>
              <a:spcAft>
                <a:spcPts val="0"/>
              </a:spcAft>
              <a:buClr>
                <a:schemeClr val="lt1"/>
              </a:buClr>
              <a:buSzPts val="300"/>
              <a:buNone/>
              <a:defRPr sz="400">
                <a:solidFill>
                  <a:schemeClr val="lt1"/>
                </a:solidFill>
              </a:defRPr>
            </a:lvl2pPr>
            <a:lvl3pPr lvl="2">
              <a:spcBef>
                <a:spcPts val="2133"/>
              </a:spcBef>
              <a:spcAft>
                <a:spcPts val="0"/>
              </a:spcAft>
              <a:buClr>
                <a:schemeClr val="lt1"/>
              </a:buClr>
              <a:buSzPts val="300"/>
              <a:buNone/>
              <a:defRPr sz="400">
                <a:solidFill>
                  <a:schemeClr val="lt1"/>
                </a:solidFill>
              </a:defRPr>
            </a:lvl3pPr>
            <a:lvl4pPr lvl="3">
              <a:spcBef>
                <a:spcPts val="2133"/>
              </a:spcBef>
              <a:spcAft>
                <a:spcPts val="0"/>
              </a:spcAft>
              <a:buClr>
                <a:schemeClr val="lt1"/>
              </a:buClr>
              <a:buSzPts val="300"/>
              <a:buNone/>
              <a:defRPr sz="400">
                <a:solidFill>
                  <a:schemeClr val="lt1"/>
                </a:solidFill>
              </a:defRPr>
            </a:lvl4pPr>
            <a:lvl5pPr lvl="4">
              <a:spcBef>
                <a:spcPts val="2133"/>
              </a:spcBef>
              <a:spcAft>
                <a:spcPts val="0"/>
              </a:spcAft>
              <a:buClr>
                <a:schemeClr val="lt1"/>
              </a:buClr>
              <a:buSzPts val="300"/>
              <a:buNone/>
              <a:defRPr sz="400">
                <a:solidFill>
                  <a:schemeClr val="lt1"/>
                </a:solidFill>
              </a:defRPr>
            </a:lvl5pPr>
            <a:lvl6pPr lvl="5">
              <a:spcBef>
                <a:spcPts val="2133"/>
              </a:spcBef>
              <a:spcAft>
                <a:spcPts val="0"/>
              </a:spcAft>
              <a:buClr>
                <a:schemeClr val="lt1"/>
              </a:buClr>
              <a:buSzPts val="300"/>
              <a:buNone/>
              <a:defRPr sz="400">
                <a:solidFill>
                  <a:schemeClr val="lt1"/>
                </a:solidFill>
              </a:defRPr>
            </a:lvl6pPr>
            <a:lvl7pPr lvl="6">
              <a:spcBef>
                <a:spcPts val="2133"/>
              </a:spcBef>
              <a:spcAft>
                <a:spcPts val="0"/>
              </a:spcAft>
              <a:buClr>
                <a:schemeClr val="lt1"/>
              </a:buClr>
              <a:buSzPts val="300"/>
              <a:buNone/>
              <a:defRPr sz="400">
                <a:solidFill>
                  <a:schemeClr val="lt1"/>
                </a:solidFill>
              </a:defRPr>
            </a:lvl7pPr>
            <a:lvl8pPr lvl="7">
              <a:spcBef>
                <a:spcPts val="2133"/>
              </a:spcBef>
              <a:spcAft>
                <a:spcPts val="0"/>
              </a:spcAft>
              <a:buClr>
                <a:schemeClr val="lt1"/>
              </a:buClr>
              <a:buSzPts val="300"/>
              <a:buNone/>
              <a:defRPr sz="400">
                <a:solidFill>
                  <a:schemeClr val="lt1"/>
                </a:solidFill>
              </a:defRPr>
            </a:lvl8pPr>
            <a:lvl9pPr lvl="8">
              <a:spcBef>
                <a:spcPts val="2133"/>
              </a:spcBef>
              <a:spcAft>
                <a:spcPts val="2133"/>
              </a:spcAft>
              <a:buClr>
                <a:schemeClr val="lt1"/>
              </a:buClr>
              <a:buSzPts val="300"/>
              <a:buNone/>
              <a:defRPr sz="400">
                <a:solidFill>
                  <a:schemeClr val="lt1"/>
                </a:solidFill>
              </a:defRPr>
            </a:lvl9pPr>
          </a:lstStyle>
          <a:p>
            <a:endParaRPr/>
          </a:p>
        </p:txBody>
      </p:sp>
    </p:spTree>
    <p:extLst>
      <p:ext uri="{BB962C8B-B14F-4D97-AF65-F5344CB8AC3E}">
        <p14:creationId xmlns:p14="http://schemas.microsoft.com/office/powerpoint/2010/main" val="4152264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2"/>
        <p:cNvGrpSpPr/>
        <p:nvPr/>
      </p:nvGrpSpPr>
      <p:grpSpPr>
        <a:xfrm>
          <a:off x="0" y="0"/>
          <a:ext cx="0" cy="0"/>
          <a:chOff x="0" y="0"/>
          <a:chExt cx="0" cy="0"/>
        </a:xfrm>
      </p:grpSpPr>
      <p:sp>
        <p:nvSpPr>
          <p:cNvPr id="53" name="Google Shape;53;p14"/>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 name="Google Shape;54;p14"/>
          <p:cNvSpPr txBox="1">
            <a:spLocks noGrp="1"/>
          </p:cNvSpPr>
          <p:nvPr>
            <p:ph type="title"/>
          </p:nvPr>
        </p:nvSpPr>
        <p:spPr>
          <a:xfrm>
            <a:off x="1598136" y="2591167"/>
            <a:ext cx="4242800" cy="42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4"/>
          <p:cNvSpPr txBox="1">
            <a:spLocks noGrp="1"/>
          </p:cNvSpPr>
          <p:nvPr>
            <p:ph type="subTitle" idx="1"/>
          </p:nvPr>
        </p:nvSpPr>
        <p:spPr>
          <a:xfrm>
            <a:off x="1595333" y="3681400"/>
            <a:ext cx="4245600" cy="71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30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56"/>
        <p:cNvGrpSpPr/>
        <p:nvPr/>
      </p:nvGrpSpPr>
      <p:grpSpPr>
        <a:xfrm>
          <a:off x="0" y="0"/>
          <a:ext cx="0" cy="0"/>
          <a:chOff x="0" y="0"/>
          <a:chExt cx="0" cy="0"/>
        </a:xfrm>
      </p:grpSpPr>
      <p:sp>
        <p:nvSpPr>
          <p:cNvPr id="57" name="Google Shape;57;p15"/>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 name="Google Shape;58;p15"/>
          <p:cNvSpPr txBox="1">
            <a:spLocks noGrp="1"/>
          </p:cNvSpPr>
          <p:nvPr>
            <p:ph type="title"/>
          </p:nvPr>
        </p:nvSpPr>
        <p:spPr>
          <a:xfrm>
            <a:off x="6363017" y="2596896"/>
            <a:ext cx="4242800" cy="426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a:off x="6363017" y="3681984"/>
            <a:ext cx="4242800" cy="71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463506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0"/>
        <p:cNvGrpSpPr/>
        <p:nvPr/>
      </p:nvGrpSpPr>
      <p:grpSpPr>
        <a:xfrm>
          <a:off x="0" y="0"/>
          <a:ext cx="0" cy="0"/>
          <a:chOff x="0" y="0"/>
          <a:chExt cx="0" cy="0"/>
        </a:xfrm>
      </p:grpSpPr>
      <p:sp>
        <p:nvSpPr>
          <p:cNvPr id="61" name="Google Shape;61;p16"/>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 name="Google Shape;62;p16"/>
          <p:cNvSpPr txBox="1">
            <a:spLocks noGrp="1"/>
          </p:cNvSpPr>
          <p:nvPr>
            <p:ph type="title"/>
          </p:nvPr>
        </p:nvSpPr>
        <p:spPr>
          <a:xfrm>
            <a:off x="954735" y="724267"/>
            <a:ext cx="10282000" cy="5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
        <p:nvSpPr>
          <p:cNvPr id="63" name="Google Shape;63;p16"/>
          <p:cNvSpPr txBox="1">
            <a:spLocks noGrp="1"/>
          </p:cNvSpPr>
          <p:nvPr>
            <p:ph type="subTitle" idx="1"/>
          </p:nvPr>
        </p:nvSpPr>
        <p:spPr>
          <a:xfrm>
            <a:off x="1249801" y="4265884"/>
            <a:ext cx="2828400" cy="71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7"/>
            </a:lvl1pPr>
            <a:lvl2pPr lvl="1">
              <a:lnSpc>
                <a:spcPct val="100000"/>
              </a:lnSpc>
              <a:spcBef>
                <a:spcPts val="0"/>
              </a:spcBef>
              <a:spcAft>
                <a:spcPts val="0"/>
              </a:spcAft>
              <a:buSzPts val="1400"/>
              <a:buNone/>
              <a:defRPr/>
            </a:lvl2pPr>
            <a:lvl3pPr lvl="2">
              <a:lnSpc>
                <a:spcPct val="100000"/>
              </a:lnSpc>
              <a:spcBef>
                <a:spcPts val="2133"/>
              </a:spcBef>
              <a:spcAft>
                <a:spcPts val="0"/>
              </a:spcAft>
              <a:buSzPts val="1400"/>
              <a:buNone/>
              <a:defRPr/>
            </a:lvl3pPr>
            <a:lvl4pPr lvl="3">
              <a:lnSpc>
                <a:spcPct val="100000"/>
              </a:lnSpc>
              <a:spcBef>
                <a:spcPts val="2133"/>
              </a:spcBef>
              <a:spcAft>
                <a:spcPts val="0"/>
              </a:spcAft>
              <a:buSzPts val="1400"/>
              <a:buNone/>
              <a:defRPr/>
            </a:lvl4pPr>
            <a:lvl5pPr lvl="4">
              <a:lnSpc>
                <a:spcPct val="100000"/>
              </a:lnSpc>
              <a:spcBef>
                <a:spcPts val="2133"/>
              </a:spcBef>
              <a:spcAft>
                <a:spcPts val="0"/>
              </a:spcAft>
              <a:buSzPts val="1400"/>
              <a:buNone/>
              <a:defRPr/>
            </a:lvl5pPr>
            <a:lvl6pPr lvl="5">
              <a:lnSpc>
                <a:spcPct val="100000"/>
              </a:lnSpc>
              <a:spcBef>
                <a:spcPts val="2133"/>
              </a:spcBef>
              <a:spcAft>
                <a:spcPts val="0"/>
              </a:spcAft>
              <a:buSzPts val="1400"/>
              <a:buNone/>
              <a:defRPr/>
            </a:lvl6pPr>
            <a:lvl7pPr lvl="6">
              <a:lnSpc>
                <a:spcPct val="100000"/>
              </a:lnSpc>
              <a:spcBef>
                <a:spcPts val="2133"/>
              </a:spcBef>
              <a:spcAft>
                <a:spcPts val="0"/>
              </a:spcAft>
              <a:buSzPts val="1400"/>
              <a:buNone/>
              <a:defRPr/>
            </a:lvl7pPr>
            <a:lvl8pPr lvl="7">
              <a:lnSpc>
                <a:spcPct val="100000"/>
              </a:lnSpc>
              <a:spcBef>
                <a:spcPts val="2133"/>
              </a:spcBef>
              <a:spcAft>
                <a:spcPts val="0"/>
              </a:spcAft>
              <a:buSzPts val="1400"/>
              <a:buNone/>
              <a:defRPr/>
            </a:lvl8pPr>
            <a:lvl9pPr lvl="8">
              <a:lnSpc>
                <a:spcPct val="100000"/>
              </a:lnSpc>
              <a:spcBef>
                <a:spcPts val="2133"/>
              </a:spcBef>
              <a:spcAft>
                <a:spcPts val="2133"/>
              </a:spcAft>
              <a:buSzPts val="1400"/>
              <a:buNone/>
              <a:defRPr/>
            </a:lvl9pPr>
          </a:lstStyle>
          <a:p>
            <a:endParaRPr/>
          </a:p>
        </p:txBody>
      </p:sp>
      <p:sp>
        <p:nvSpPr>
          <p:cNvPr id="64" name="Google Shape;64;p16"/>
          <p:cNvSpPr txBox="1">
            <a:spLocks noGrp="1"/>
          </p:cNvSpPr>
          <p:nvPr>
            <p:ph type="title" idx="2" hasCustomPrompt="1"/>
          </p:nvPr>
        </p:nvSpPr>
        <p:spPr>
          <a:xfrm>
            <a:off x="1249801" y="3837733"/>
            <a:ext cx="2828400" cy="3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65" name="Google Shape;65;p16"/>
          <p:cNvSpPr txBox="1">
            <a:spLocks noGrp="1"/>
          </p:cNvSpPr>
          <p:nvPr>
            <p:ph type="subTitle" idx="3"/>
          </p:nvPr>
        </p:nvSpPr>
        <p:spPr>
          <a:xfrm>
            <a:off x="4681469" y="4265884"/>
            <a:ext cx="28284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66" name="Google Shape;66;p16"/>
          <p:cNvSpPr txBox="1">
            <a:spLocks noGrp="1"/>
          </p:cNvSpPr>
          <p:nvPr>
            <p:ph type="title" idx="4" hasCustomPrompt="1"/>
          </p:nvPr>
        </p:nvSpPr>
        <p:spPr>
          <a:xfrm>
            <a:off x="4682269" y="3837733"/>
            <a:ext cx="2826800" cy="3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67" name="Google Shape;67;p16"/>
          <p:cNvSpPr txBox="1">
            <a:spLocks noGrp="1"/>
          </p:cNvSpPr>
          <p:nvPr>
            <p:ph type="subTitle" idx="5"/>
          </p:nvPr>
        </p:nvSpPr>
        <p:spPr>
          <a:xfrm>
            <a:off x="8108803" y="4265884"/>
            <a:ext cx="28284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68" name="Google Shape;68;p16"/>
          <p:cNvSpPr txBox="1">
            <a:spLocks noGrp="1"/>
          </p:cNvSpPr>
          <p:nvPr>
            <p:ph type="title" idx="6" hasCustomPrompt="1"/>
          </p:nvPr>
        </p:nvSpPr>
        <p:spPr>
          <a:xfrm>
            <a:off x="8108803" y="3837733"/>
            <a:ext cx="2828400" cy="3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2787282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9"/>
        <p:cNvGrpSpPr/>
        <p:nvPr/>
      </p:nvGrpSpPr>
      <p:grpSpPr>
        <a:xfrm>
          <a:off x="0" y="0"/>
          <a:ext cx="0" cy="0"/>
          <a:chOff x="0" y="0"/>
          <a:chExt cx="0" cy="0"/>
        </a:xfrm>
      </p:grpSpPr>
      <p:sp>
        <p:nvSpPr>
          <p:cNvPr id="70" name="Google Shape;70;p17"/>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 name="Google Shape;71;p17"/>
          <p:cNvSpPr txBox="1">
            <a:spLocks noGrp="1"/>
          </p:cNvSpPr>
          <p:nvPr>
            <p:ph type="title"/>
          </p:nvPr>
        </p:nvSpPr>
        <p:spPr>
          <a:xfrm>
            <a:off x="950967" y="719333"/>
            <a:ext cx="10298400" cy="586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72" name="Google Shape;72;p17"/>
          <p:cNvSpPr txBox="1">
            <a:spLocks noGrp="1"/>
          </p:cNvSpPr>
          <p:nvPr>
            <p:ph type="subTitle" idx="1"/>
          </p:nvPr>
        </p:nvSpPr>
        <p:spPr>
          <a:xfrm>
            <a:off x="1798767" y="2199897"/>
            <a:ext cx="4094000" cy="42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73" name="Google Shape;73;p17"/>
          <p:cNvSpPr txBox="1">
            <a:spLocks noGrp="1"/>
          </p:cNvSpPr>
          <p:nvPr>
            <p:ph type="subTitle" idx="2"/>
          </p:nvPr>
        </p:nvSpPr>
        <p:spPr>
          <a:xfrm>
            <a:off x="1798767" y="2740133"/>
            <a:ext cx="4096400" cy="49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7">
                <a:solidFill>
                  <a:schemeClr val="dk1"/>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74" name="Google Shape;74;p17"/>
          <p:cNvSpPr txBox="1">
            <a:spLocks noGrp="1"/>
          </p:cNvSpPr>
          <p:nvPr>
            <p:ph type="subTitle" idx="3"/>
          </p:nvPr>
        </p:nvSpPr>
        <p:spPr>
          <a:xfrm>
            <a:off x="6937801" y="2202897"/>
            <a:ext cx="4096400" cy="41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 name="Google Shape;75;p17"/>
          <p:cNvSpPr txBox="1">
            <a:spLocks noGrp="1"/>
          </p:cNvSpPr>
          <p:nvPr>
            <p:ph type="subTitle" idx="4"/>
          </p:nvPr>
        </p:nvSpPr>
        <p:spPr>
          <a:xfrm>
            <a:off x="6937801" y="2740133"/>
            <a:ext cx="4096400" cy="5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6" name="Google Shape;76;p17"/>
          <p:cNvSpPr txBox="1">
            <a:spLocks noGrp="1"/>
          </p:cNvSpPr>
          <p:nvPr>
            <p:ph type="subTitle" idx="5"/>
          </p:nvPr>
        </p:nvSpPr>
        <p:spPr>
          <a:xfrm>
            <a:off x="1798767" y="4469231"/>
            <a:ext cx="4096400" cy="41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7" name="Google Shape;77;p17"/>
          <p:cNvSpPr txBox="1">
            <a:spLocks noGrp="1"/>
          </p:cNvSpPr>
          <p:nvPr>
            <p:ph type="subTitle" idx="6"/>
          </p:nvPr>
        </p:nvSpPr>
        <p:spPr>
          <a:xfrm>
            <a:off x="1798767" y="4999447"/>
            <a:ext cx="4096400" cy="5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8" name="Google Shape;78;p17"/>
          <p:cNvSpPr txBox="1">
            <a:spLocks noGrp="1"/>
          </p:cNvSpPr>
          <p:nvPr>
            <p:ph type="subTitle" idx="7"/>
          </p:nvPr>
        </p:nvSpPr>
        <p:spPr>
          <a:xfrm>
            <a:off x="6937801" y="4469231"/>
            <a:ext cx="4096400" cy="41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9" name="Google Shape;79;p17"/>
          <p:cNvSpPr txBox="1">
            <a:spLocks noGrp="1"/>
          </p:cNvSpPr>
          <p:nvPr>
            <p:ph type="subTitle" idx="8"/>
          </p:nvPr>
        </p:nvSpPr>
        <p:spPr>
          <a:xfrm>
            <a:off x="6937801" y="4999447"/>
            <a:ext cx="4096400" cy="5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80" name="Google Shape;80;p17"/>
          <p:cNvSpPr txBox="1">
            <a:spLocks noGrp="1"/>
          </p:cNvSpPr>
          <p:nvPr>
            <p:ph type="title" idx="9" hasCustomPrompt="1"/>
          </p:nvPr>
        </p:nvSpPr>
        <p:spPr>
          <a:xfrm>
            <a:off x="1189167" y="2295097"/>
            <a:ext cx="707200" cy="230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4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1" name="Google Shape;81;p17"/>
          <p:cNvSpPr txBox="1">
            <a:spLocks noGrp="1"/>
          </p:cNvSpPr>
          <p:nvPr>
            <p:ph type="title" idx="13" hasCustomPrompt="1"/>
          </p:nvPr>
        </p:nvSpPr>
        <p:spPr>
          <a:xfrm>
            <a:off x="6294849" y="2294297"/>
            <a:ext cx="707200" cy="23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4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7"/>
          <p:cNvSpPr txBox="1">
            <a:spLocks noGrp="1"/>
          </p:cNvSpPr>
          <p:nvPr>
            <p:ph type="title" idx="14" hasCustomPrompt="1"/>
          </p:nvPr>
        </p:nvSpPr>
        <p:spPr>
          <a:xfrm>
            <a:off x="1189167" y="4560631"/>
            <a:ext cx="707200" cy="23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4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3" name="Google Shape;83;p17"/>
          <p:cNvSpPr txBox="1">
            <a:spLocks noGrp="1"/>
          </p:cNvSpPr>
          <p:nvPr>
            <p:ph type="title" idx="15" hasCustomPrompt="1"/>
          </p:nvPr>
        </p:nvSpPr>
        <p:spPr>
          <a:xfrm>
            <a:off x="6292253" y="4560631"/>
            <a:ext cx="712400" cy="23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4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625058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84"/>
        <p:cNvGrpSpPr/>
        <p:nvPr/>
      </p:nvGrpSpPr>
      <p:grpSpPr>
        <a:xfrm>
          <a:off x="0" y="0"/>
          <a:ext cx="0" cy="0"/>
          <a:chOff x="0" y="0"/>
          <a:chExt cx="0" cy="0"/>
        </a:xfrm>
      </p:grpSpPr>
      <p:sp>
        <p:nvSpPr>
          <p:cNvPr id="85" name="Google Shape;85;p18"/>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 name="Google Shape;86;p18"/>
          <p:cNvSpPr txBox="1">
            <a:spLocks noGrp="1"/>
          </p:cNvSpPr>
          <p:nvPr>
            <p:ph type="title"/>
          </p:nvPr>
        </p:nvSpPr>
        <p:spPr>
          <a:xfrm>
            <a:off x="950969" y="724400"/>
            <a:ext cx="10290000" cy="5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87" name="Google Shape;87;p18"/>
          <p:cNvSpPr txBox="1">
            <a:spLocks noGrp="1"/>
          </p:cNvSpPr>
          <p:nvPr>
            <p:ph type="subTitle" idx="1"/>
          </p:nvPr>
        </p:nvSpPr>
        <p:spPr>
          <a:xfrm>
            <a:off x="1671967" y="1980828"/>
            <a:ext cx="1987200" cy="9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88" name="Google Shape;88;p18"/>
          <p:cNvSpPr txBox="1">
            <a:spLocks noGrp="1"/>
          </p:cNvSpPr>
          <p:nvPr>
            <p:ph type="subTitle" idx="2"/>
          </p:nvPr>
        </p:nvSpPr>
        <p:spPr>
          <a:xfrm>
            <a:off x="1669167" y="2479228"/>
            <a:ext cx="1992800" cy="11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89" name="Google Shape;89;p18"/>
          <p:cNvSpPr txBox="1">
            <a:spLocks noGrp="1"/>
          </p:cNvSpPr>
          <p:nvPr>
            <p:ph type="subTitle" idx="3"/>
          </p:nvPr>
        </p:nvSpPr>
        <p:spPr>
          <a:xfrm>
            <a:off x="5102400" y="1980828"/>
            <a:ext cx="1987200" cy="9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0" name="Google Shape;90;p18"/>
          <p:cNvSpPr txBox="1">
            <a:spLocks noGrp="1"/>
          </p:cNvSpPr>
          <p:nvPr>
            <p:ph type="subTitle" idx="4"/>
          </p:nvPr>
        </p:nvSpPr>
        <p:spPr>
          <a:xfrm>
            <a:off x="5102400" y="2479228"/>
            <a:ext cx="1987200" cy="11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1" name="Google Shape;91;p18"/>
          <p:cNvSpPr txBox="1">
            <a:spLocks noGrp="1"/>
          </p:cNvSpPr>
          <p:nvPr>
            <p:ph type="subTitle" idx="5"/>
          </p:nvPr>
        </p:nvSpPr>
        <p:spPr>
          <a:xfrm>
            <a:off x="1671967" y="4163703"/>
            <a:ext cx="1987200" cy="9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2" name="Google Shape;92;p18"/>
          <p:cNvSpPr txBox="1">
            <a:spLocks noGrp="1"/>
          </p:cNvSpPr>
          <p:nvPr>
            <p:ph type="subTitle" idx="6"/>
          </p:nvPr>
        </p:nvSpPr>
        <p:spPr>
          <a:xfrm>
            <a:off x="1671967" y="4666644"/>
            <a:ext cx="1987200" cy="11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3" name="Google Shape;93;p18"/>
          <p:cNvSpPr txBox="1">
            <a:spLocks noGrp="1"/>
          </p:cNvSpPr>
          <p:nvPr>
            <p:ph type="subTitle" idx="7"/>
          </p:nvPr>
        </p:nvSpPr>
        <p:spPr>
          <a:xfrm>
            <a:off x="5102400" y="4163703"/>
            <a:ext cx="1987200" cy="9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4" name="Google Shape;94;p18"/>
          <p:cNvSpPr txBox="1">
            <a:spLocks noGrp="1"/>
          </p:cNvSpPr>
          <p:nvPr>
            <p:ph type="subTitle" idx="8"/>
          </p:nvPr>
        </p:nvSpPr>
        <p:spPr>
          <a:xfrm>
            <a:off x="5102400" y="4666644"/>
            <a:ext cx="1987200" cy="11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5" name="Google Shape;95;p18"/>
          <p:cNvSpPr txBox="1">
            <a:spLocks noGrp="1"/>
          </p:cNvSpPr>
          <p:nvPr>
            <p:ph type="subTitle" idx="9"/>
          </p:nvPr>
        </p:nvSpPr>
        <p:spPr>
          <a:xfrm>
            <a:off x="8532367" y="1980828"/>
            <a:ext cx="1987200" cy="9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6" name="Google Shape;96;p18"/>
          <p:cNvSpPr txBox="1">
            <a:spLocks noGrp="1"/>
          </p:cNvSpPr>
          <p:nvPr>
            <p:ph type="subTitle" idx="13"/>
          </p:nvPr>
        </p:nvSpPr>
        <p:spPr>
          <a:xfrm>
            <a:off x="8532367" y="2479228"/>
            <a:ext cx="1987200" cy="11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7" name="Google Shape;97;p18"/>
          <p:cNvSpPr txBox="1">
            <a:spLocks noGrp="1"/>
          </p:cNvSpPr>
          <p:nvPr>
            <p:ph type="subTitle" idx="14"/>
          </p:nvPr>
        </p:nvSpPr>
        <p:spPr>
          <a:xfrm>
            <a:off x="8532367" y="4163703"/>
            <a:ext cx="1987200" cy="9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8" name="Google Shape;98;p18"/>
          <p:cNvSpPr txBox="1">
            <a:spLocks noGrp="1"/>
          </p:cNvSpPr>
          <p:nvPr>
            <p:ph type="subTitle" idx="15"/>
          </p:nvPr>
        </p:nvSpPr>
        <p:spPr>
          <a:xfrm>
            <a:off x="8532367" y="4666644"/>
            <a:ext cx="1987200" cy="11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0814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9"/>
        <p:cNvGrpSpPr/>
        <p:nvPr/>
      </p:nvGrpSpPr>
      <p:grpSpPr>
        <a:xfrm>
          <a:off x="0" y="0"/>
          <a:ext cx="0" cy="0"/>
          <a:chOff x="0" y="0"/>
          <a:chExt cx="0" cy="0"/>
        </a:xfrm>
      </p:grpSpPr>
      <p:sp>
        <p:nvSpPr>
          <p:cNvPr id="100" name="Google Shape;100;p19"/>
          <p:cNvSpPr/>
          <p:nvPr/>
        </p:nvSpPr>
        <p:spPr>
          <a:xfrm rot="-5400000">
            <a:off x="3094600" y="-2244000"/>
            <a:ext cx="6002800" cy="11346000"/>
          </a:xfrm>
          <a:prstGeom prst="rect">
            <a:avLst/>
          </a:prstGeom>
          <a:solidFill>
            <a:srgbClr val="2A2828">
              <a:alpha val="67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1" name="Google Shape;101;p19"/>
          <p:cNvSpPr txBox="1">
            <a:spLocks noGrp="1"/>
          </p:cNvSpPr>
          <p:nvPr>
            <p:ph type="title"/>
          </p:nvPr>
        </p:nvSpPr>
        <p:spPr>
          <a:xfrm>
            <a:off x="5891535" y="3102900"/>
            <a:ext cx="4562000" cy="37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latin typeface="Lato"/>
                <a:ea typeface="Lato"/>
                <a:cs typeface="Lato"/>
                <a:sym typeface="Lato"/>
              </a:defRPr>
            </a:lvl2pPr>
            <a:lvl3pPr lvl="2" rtl="0">
              <a:spcBef>
                <a:spcPts val="0"/>
              </a:spcBef>
              <a:spcAft>
                <a:spcPts val="0"/>
              </a:spcAft>
              <a:buClr>
                <a:schemeClr val="lt1"/>
              </a:buClr>
              <a:buSzPts val="2800"/>
              <a:buNone/>
              <a:defRPr>
                <a:solidFill>
                  <a:schemeClr val="lt1"/>
                </a:solidFill>
                <a:latin typeface="Lato"/>
                <a:ea typeface="Lato"/>
                <a:cs typeface="Lato"/>
                <a:sym typeface="Lato"/>
              </a:defRPr>
            </a:lvl3pPr>
            <a:lvl4pPr lvl="3" rtl="0">
              <a:spcBef>
                <a:spcPts val="0"/>
              </a:spcBef>
              <a:spcAft>
                <a:spcPts val="0"/>
              </a:spcAft>
              <a:buClr>
                <a:schemeClr val="lt1"/>
              </a:buClr>
              <a:buSzPts val="2800"/>
              <a:buNone/>
              <a:defRPr>
                <a:solidFill>
                  <a:schemeClr val="lt1"/>
                </a:solidFill>
                <a:latin typeface="Lato"/>
                <a:ea typeface="Lato"/>
                <a:cs typeface="Lato"/>
                <a:sym typeface="Lato"/>
              </a:defRPr>
            </a:lvl4pPr>
            <a:lvl5pPr lvl="4" rtl="0">
              <a:spcBef>
                <a:spcPts val="0"/>
              </a:spcBef>
              <a:spcAft>
                <a:spcPts val="0"/>
              </a:spcAft>
              <a:buClr>
                <a:schemeClr val="lt1"/>
              </a:buClr>
              <a:buSzPts val="2800"/>
              <a:buNone/>
              <a:defRPr>
                <a:solidFill>
                  <a:schemeClr val="lt1"/>
                </a:solidFill>
                <a:latin typeface="Lato"/>
                <a:ea typeface="Lato"/>
                <a:cs typeface="Lato"/>
                <a:sym typeface="Lato"/>
              </a:defRPr>
            </a:lvl5pPr>
            <a:lvl6pPr lvl="5" rtl="0">
              <a:spcBef>
                <a:spcPts val="0"/>
              </a:spcBef>
              <a:spcAft>
                <a:spcPts val="0"/>
              </a:spcAft>
              <a:buClr>
                <a:schemeClr val="lt1"/>
              </a:buClr>
              <a:buSzPts val="2800"/>
              <a:buNone/>
              <a:defRPr>
                <a:solidFill>
                  <a:schemeClr val="lt1"/>
                </a:solidFill>
                <a:latin typeface="Lato"/>
                <a:ea typeface="Lato"/>
                <a:cs typeface="Lato"/>
                <a:sym typeface="Lato"/>
              </a:defRPr>
            </a:lvl6pPr>
            <a:lvl7pPr lvl="6" rtl="0">
              <a:spcBef>
                <a:spcPts val="0"/>
              </a:spcBef>
              <a:spcAft>
                <a:spcPts val="0"/>
              </a:spcAft>
              <a:buClr>
                <a:schemeClr val="lt1"/>
              </a:buClr>
              <a:buSzPts val="2800"/>
              <a:buNone/>
              <a:defRPr>
                <a:solidFill>
                  <a:schemeClr val="lt1"/>
                </a:solidFill>
                <a:latin typeface="Lato"/>
                <a:ea typeface="Lato"/>
                <a:cs typeface="Lato"/>
                <a:sym typeface="Lato"/>
              </a:defRPr>
            </a:lvl7pPr>
            <a:lvl8pPr lvl="7" rtl="0">
              <a:spcBef>
                <a:spcPts val="0"/>
              </a:spcBef>
              <a:spcAft>
                <a:spcPts val="0"/>
              </a:spcAft>
              <a:buClr>
                <a:schemeClr val="lt1"/>
              </a:buClr>
              <a:buSzPts val="2800"/>
              <a:buNone/>
              <a:defRPr>
                <a:solidFill>
                  <a:schemeClr val="lt1"/>
                </a:solidFill>
                <a:latin typeface="Lato"/>
                <a:ea typeface="Lato"/>
                <a:cs typeface="Lato"/>
                <a:sym typeface="Lato"/>
              </a:defRPr>
            </a:lvl8pPr>
            <a:lvl9pPr lvl="8" rtl="0">
              <a:spcBef>
                <a:spcPts val="0"/>
              </a:spcBef>
              <a:spcAft>
                <a:spcPts val="0"/>
              </a:spcAft>
              <a:buClr>
                <a:schemeClr val="lt1"/>
              </a:buClr>
              <a:buSzPts val="2800"/>
              <a:buNone/>
              <a:defRPr>
                <a:solidFill>
                  <a:schemeClr val="lt1"/>
                </a:solidFill>
                <a:latin typeface="Lato"/>
                <a:ea typeface="Lato"/>
                <a:cs typeface="Lato"/>
                <a:sym typeface="Lato"/>
              </a:defRPr>
            </a:lvl9pPr>
          </a:lstStyle>
          <a:p>
            <a:endParaRPr/>
          </a:p>
        </p:txBody>
      </p:sp>
      <p:sp>
        <p:nvSpPr>
          <p:cNvPr id="102" name="Google Shape;102;p19"/>
          <p:cNvSpPr txBox="1">
            <a:spLocks noGrp="1"/>
          </p:cNvSpPr>
          <p:nvPr>
            <p:ph type="title" idx="2" hasCustomPrompt="1"/>
          </p:nvPr>
        </p:nvSpPr>
        <p:spPr>
          <a:xfrm>
            <a:off x="2087467" y="2476500"/>
            <a:ext cx="3048000" cy="15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6000">
                <a:solidFill>
                  <a:schemeClr val="lt1"/>
                </a:solidFill>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Tree>
    <p:extLst>
      <p:ext uri="{BB962C8B-B14F-4D97-AF65-F5344CB8AC3E}">
        <p14:creationId xmlns:p14="http://schemas.microsoft.com/office/powerpoint/2010/main" val="421991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3E6B-171D-4960-AE46-AF5A3C3C36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BE0EECF-D03F-4430-BEF3-545480E53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2741EB-57C5-43A5-B9E3-84D42D6BEA88}"/>
              </a:ext>
            </a:extLst>
          </p:cNvPr>
          <p:cNvSpPr>
            <a:spLocks noGrp="1"/>
          </p:cNvSpPr>
          <p:nvPr>
            <p:ph type="dt" sz="half" idx="10"/>
          </p:nvPr>
        </p:nvSpPr>
        <p:spPr/>
        <p:txBody>
          <a:bodyPr/>
          <a:lstStyle/>
          <a:p>
            <a:fld id="{7A4B382D-9C4E-4EBC-9570-5AC20952E9F7}" type="datetime1">
              <a:rPr lang="en-ID" smtClean="0"/>
              <a:t>25/02/22</a:t>
            </a:fld>
            <a:endParaRPr lang="en-ID"/>
          </a:p>
        </p:txBody>
      </p:sp>
      <p:sp>
        <p:nvSpPr>
          <p:cNvPr id="5" name="Footer Placeholder 4">
            <a:extLst>
              <a:ext uri="{FF2B5EF4-FFF2-40B4-BE49-F238E27FC236}">
                <a16:creationId xmlns:a16="http://schemas.microsoft.com/office/drawing/2014/main" id="{9B346DA2-BA40-4C3A-B188-85679FCBE67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D834221-8163-407C-8A2F-C50DAC1AA4A4}"/>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350898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3"/>
        <p:cNvGrpSpPr/>
        <p:nvPr/>
      </p:nvGrpSpPr>
      <p:grpSpPr>
        <a:xfrm>
          <a:off x="0" y="0"/>
          <a:ext cx="0" cy="0"/>
          <a:chOff x="0" y="0"/>
          <a:chExt cx="0" cy="0"/>
        </a:xfrm>
      </p:grpSpPr>
      <p:sp>
        <p:nvSpPr>
          <p:cNvPr id="104" name="Google Shape;104;p20"/>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 name="Google Shape;105;p20"/>
          <p:cNvSpPr txBox="1">
            <a:spLocks noGrp="1"/>
          </p:cNvSpPr>
          <p:nvPr>
            <p:ph type="title"/>
          </p:nvPr>
        </p:nvSpPr>
        <p:spPr>
          <a:xfrm>
            <a:off x="950969" y="724267"/>
            <a:ext cx="10286000" cy="5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06" name="Google Shape;106;p20"/>
          <p:cNvSpPr txBox="1">
            <a:spLocks noGrp="1"/>
          </p:cNvSpPr>
          <p:nvPr>
            <p:ph type="subTitle" idx="1"/>
          </p:nvPr>
        </p:nvSpPr>
        <p:spPr>
          <a:xfrm>
            <a:off x="1601376" y="3932061"/>
            <a:ext cx="2105600" cy="1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7" name="Google Shape;107;p20"/>
          <p:cNvSpPr txBox="1">
            <a:spLocks noGrp="1"/>
          </p:cNvSpPr>
          <p:nvPr>
            <p:ph type="subTitle" idx="2"/>
          </p:nvPr>
        </p:nvSpPr>
        <p:spPr>
          <a:xfrm>
            <a:off x="1302377" y="4377751"/>
            <a:ext cx="2840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8" name="Google Shape;108;p20"/>
          <p:cNvSpPr txBox="1">
            <a:spLocks noGrp="1"/>
          </p:cNvSpPr>
          <p:nvPr>
            <p:ph type="subTitle" idx="3"/>
          </p:nvPr>
        </p:nvSpPr>
        <p:spPr>
          <a:xfrm>
            <a:off x="5048868" y="3932061"/>
            <a:ext cx="2109200" cy="1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9" name="Google Shape;109;p20"/>
          <p:cNvSpPr txBox="1">
            <a:spLocks noGrp="1"/>
          </p:cNvSpPr>
          <p:nvPr>
            <p:ph type="subTitle" idx="4"/>
          </p:nvPr>
        </p:nvSpPr>
        <p:spPr>
          <a:xfrm>
            <a:off x="4683067" y="4377751"/>
            <a:ext cx="2840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0" name="Google Shape;110;p20"/>
          <p:cNvSpPr txBox="1">
            <a:spLocks noGrp="1"/>
          </p:cNvSpPr>
          <p:nvPr>
            <p:ph type="subTitle" idx="5"/>
          </p:nvPr>
        </p:nvSpPr>
        <p:spPr>
          <a:xfrm>
            <a:off x="8477535" y="3932061"/>
            <a:ext cx="2109200" cy="1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1" name="Google Shape;111;p20"/>
          <p:cNvSpPr txBox="1">
            <a:spLocks noGrp="1"/>
          </p:cNvSpPr>
          <p:nvPr>
            <p:ph type="subTitle" idx="6"/>
          </p:nvPr>
        </p:nvSpPr>
        <p:spPr>
          <a:xfrm>
            <a:off x="8111733" y="4377751"/>
            <a:ext cx="2840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4925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12"/>
        <p:cNvGrpSpPr/>
        <p:nvPr/>
      </p:nvGrpSpPr>
      <p:grpSpPr>
        <a:xfrm>
          <a:off x="0" y="0"/>
          <a:ext cx="0" cy="0"/>
          <a:chOff x="0" y="0"/>
          <a:chExt cx="0" cy="0"/>
        </a:xfrm>
      </p:grpSpPr>
      <p:sp>
        <p:nvSpPr>
          <p:cNvPr id="113" name="Google Shape;113;p21"/>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 name="Google Shape;114;p21"/>
          <p:cNvSpPr txBox="1">
            <a:spLocks noGrp="1"/>
          </p:cNvSpPr>
          <p:nvPr>
            <p:ph type="title"/>
          </p:nvPr>
        </p:nvSpPr>
        <p:spPr>
          <a:xfrm>
            <a:off x="950969" y="714567"/>
            <a:ext cx="10286000" cy="59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15" name="Google Shape;115;p21"/>
          <p:cNvSpPr txBox="1">
            <a:spLocks noGrp="1"/>
          </p:cNvSpPr>
          <p:nvPr>
            <p:ph type="subTitle" idx="1"/>
          </p:nvPr>
        </p:nvSpPr>
        <p:spPr>
          <a:xfrm>
            <a:off x="1846000" y="2272708"/>
            <a:ext cx="1348000" cy="3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6" name="Google Shape;116;p21"/>
          <p:cNvSpPr txBox="1">
            <a:spLocks noGrp="1"/>
          </p:cNvSpPr>
          <p:nvPr>
            <p:ph type="subTitle" idx="2"/>
          </p:nvPr>
        </p:nvSpPr>
        <p:spPr>
          <a:xfrm>
            <a:off x="6477001" y="1920708"/>
            <a:ext cx="47716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7" name="Google Shape;117;p21"/>
          <p:cNvSpPr txBox="1">
            <a:spLocks noGrp="1"/>
          </p:cNvSpPr>
          <p:nvPr>
            <p:ph type="subTitle" idx="3"/>
          </p:nvPr>
        </p:nvSpPr>
        <p:spPr>
          <a:xfrm>
            <a:off x="1885496" y="3647601"/>
            <a:ext cx="1350000" cy="3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8" name="Google Shape;118;p21"/>
          <p:cNvSpPr txBox="1">
            <a:spLocks noGrp="1"/>
          </p:cNvSpPr>
          <p:nvPr>
            <p:ph type="subTitle" idx="4"/>
          </p:nvPr>
        </p:nvSpPr>
        <p:spPr>
          <a:xfrm>
            <a:off x="6477001" y="3293001"/>
            <a:ext cx="4771600" cy="10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9" name="Google Shape;119;p21"/>
          <p:cNvSpPr txBox="1">
            <a:spLocks noGrp="1"/>
          </p:cNvSpPr>
          <p:nvPr>
            <p:ph type="subTitle" idx="5"/>
          </p:nvPr>
        </p:nvSpPr>
        <p:spPr>
          <a:xfrm>
            <a:off x="1885496" y="5021028"/>
            <a:ext cx="1350000" cy="3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0" name="Google Shape;120;p21"/>
          <p:cNvSpPr txBox="1">
            <a:spLocks noGrp="1"/>
          </p:cNvSpPr>
          <p:nvPr>
            <p:ph type="subTitle" idx="6"/>
          </p:nvPr>
        </p:nvSpPr>
        <p:spPr>
          <a:xfrm>
            <a:off x="6477001" y="4667428"/>
            <a:ext cx="47716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441336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spTree>
      <p:nvGrpSpPr>
        <p:cNvPr id="1" name="Shape 121"/>
        <p:cNvGrpSpPr/>
        <p:nvPr/>
      </p:nvGrpSpPr>
      <p:grpSpPr>
        <a:xfrm>
          <a:off x="0" y="0"/>
          <a:ext cx="0" cy="0"/>
          <a:chOff x="0" y="0"/>
          <a:chExt cx="0" cy="0"/>
        </a:xfrm>
      </p:grpSpPr>
      <p:sp>
        <p:nvSpPr>
          <p:cNvPr id="122" name="Google Shape;122;p22"/>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 name="Google Shape;123;p22"/>
          <p:cNvSpPr txBox="1">
            <a:spLocks noGrp="1"/>
          </p:cNvSpPr>
          <p:nvPr>
            <p:ph type="title"/>
          </p:nvPr>
        </p:nvSpPr>
        <p:spPr>
          <a:xfrm>
            <a:off x="955001" y="714567"/>
            <a:ext cx="7060000" cy="591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24" name="Google Shape;124;p22"/>
          <p:cNvSpPr txBox="1">
            <a:spLocks noGrp="1"/>
          </p:cNvSpPr>
          <p:nvPr>
            <p:ph type="subTitle" idx="1"/>
          </p:nvPr>
        </p:nvSpPr>
        <p:spPr>
          <a:xfrm>
            <a:off x="955001" y="1937733"/>
            <a:ext cx="6522400" cy="41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867"/>
            </a:lvl1pPr>
            <a:lvl2pPr lvl="1" rtl="0">
              <a:spcBef>
                <a:spcPts val="2133"/>
              </a:spcBef>
              <a:spcAft>
                <a:spcPts val="0"/>
              </a:spcAft>
              <a:buSzPts val="1400"/>
              <a:buChar char="○"/>
              <a:defRPr/>
            </a:lvl2pPr>
            <a:lvl3pPr lvl="2" rtl="0">
              <a:spcBef>
                <a:spcPts val="2133"/>
              </a:spcBef>
              <a:spcAft>
                <a:spcPts val="0"/>
              </a:spcAft>
              <a:buSzPts val="1400"/>
              <a:buChar char="■"/>
              <a:defRPr/>
            </a:lvl3pPr>
            <a:lvl4pPr lvl="3" rtl="0">
              <a:spcBef>
                <a:spcPts val="2133"/>
              </a:spcBef>
              <a:spcAft>
                <a:spcPts val="0"/>
              </a:spcAft>
              <a:buSzPts val="1400"/>
              <a:buChar char="●"/>
              <a:defRPr/>
            </a:lvl4pPr>
            <a:lvl5pPr lvl="4" rtl="0">
              <a:spcBef>
                <a:spcPts val="2133"/>
              </a:spcBef>
              <a:spcAft>
                <a:spcPts val="0"/>
              </a:spcAft>
              <a:buSzPts val="1400"/>
              <a:buChar char="○"/>
              <a:defRPr/>
            </a:lvl5pPr>
            <a:lvl6pPr lvl="5" rtl="0">
              <a:spcBef>
                <a:spcPts val="2133"/>
              </a:spcBef>
              <a:spcAft>
                <a:spcPts val="0"/>
              </a:spcAft>
              <a:buSzPts val="1400"/>
              <a:buChar char="■"/>
              <a:defRPr/>
            </a:lvl6pPr>
            <a:lvl7pPr lvl="6" rtl="0">
              <a:spcBef>
                <a:spcPts val="2133"/>
              </a:spcBef>
              <a:spcAft>
                <a:spcPts val="0"/>
              </a:spcAft>
              <a:buSzPts val="1400"/>
              <a:buChar char="●"/>
              <a:defRPr/>
            </a:lvl7pPr>
            <a:lvl8pPr lvl="7" rtl="0">
              <a:spcBef>
                <a:spcPts val="2133"/>
              </a:spcBef>
              <a:spcAft>
                <a:spcPts val="0"/>
              </a:spcAft>
              <a:buSzPts val="1400"/>
              <a:buChar char="○"/>
              <a:defRPr/>
            </a:lvl8pPr>
            <a:lvl9pPr lvl="8"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061911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bullet lists">
  <p:cSld name="Title and two bullet lists">
    <p:spTree>
      <p:nvGrpSpPr>
        <p:cNvPr id="1" name="Shape 125"/>
        <p:cNvGrpSpPr/>
        <p:nvPr/>
      </p:nvGrpSpPr>
      <p:grpSpPr>
        <a:xfrm>
          <a:off x="0" y="0"/>
          <a:ext cx="0" cy="0"/>
          <a:chOff x="0" y="0"/>
          <a:chExt cx="0" cy="0"/>
        </a:xfrm>
      </p:grpSpPr>
      <p:sp>
        <p:nvSpPr>
          <p:cNvPr id="126" name="Google Shape;126;p23"/>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7" name="Google Shape;127;p23"/>
          <p:cNvSpPr txBox="1">
            <a:spLocks noGrp="1"/>
          </p:cNvSpPr>
          <p:nvPr>
            <p:ph type="title"/>
          </p:nvPr>
        </p:nvSpPr>
        <p:spPr>
          <a:xfrm>
            <a:off x="955001" y="714567"/>
            <a:ext cx="10282000" cy="5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28" name="Google Shape;128;p23"/>
          <p:cNvSpPr txBox="1">
            <a:spLocks noGrp="1"/>
          </p:cNvSpPr>
          <p:nvPr>
            <p:ph type="subTitle" idx="1"/>
          </p:nvPr>
        </p:nvSpPr>
        <p:spPr>
          <a:xfrm>
            <a:off x="954900" y="2001767"/>
            <a:ext cx="5141200" cy="41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29" name="Google Shape;129;p23"/>
          <p:cNvSpPr txBox="1">
            <a:spLocks noGrp="1"/>
          </p:cNvSpPr>
          <p:nvPr>
            <p:ph type="subTitle" idx="2"/>
          </p:nvPr>
        </p:nvSpPr>
        <p:spPr>
          <a:xfrm>
            <a:off x="953001" y="1493667"/>
            <a:ext cx="5145200" cy="53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layfair Display"/>
              <a:buNone/>
              <a:defRPr>
                <a:latin typeface="Playfair Display"/>
                <a:ea typeface="Playfair Display"/>
                <a:cs typeface="Playfair Display"/>
                <a:sym typeface="Playfair Display"/>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0" name="Google Shape;130;p23"/>
          <p:cNvSpPr txBox="1">
            <a:spLocks noGrp="1"/>
          </p:cNvSpPr>
          <p:nvPr>
            <p:ph type="subTitle" idx="3"/>
          </p:nvPr>
        </p:nvSpPr>
        <p:spPr>
          <a:xfrm>
            <a:off x="6095903" y="2001767"/>
            <a:ext cx="5141200" cy="41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532427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ullet list 1">
  <p:cSld name="Title and bullet list 1">
    <p:spTree>
      <p:nvGrpSpPr>
        <p:cNvPr id="1" name="Shape 131"/>
        <p:cNvGrpSpPr/>
        <p:nvPr/>
      </p:nvGrpSpPr>
      <p:grpSpPr>
        <a:xfrm>
          <a:off x="0" y="0"/>
          <a:ext cx="0" cy="0"/>
          <a:chOff x="0" y="0"/>
          <a:chExt cx="0" cy="0"/>
        </a:xfrm>
      </p:grpSpPr>
      <p:sp>
        <p:nvSpPr>
          <p:cNvPr id="132" name="Google Shape;132;p24"/>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 name="Google Shape;133;p24"/>
          <p:cNvSpPr txBox="1">
            <a:spLocks noGrp="1"/>
          </p:cNvSpPr>
          <p:nvPr>
            <p:ph type="title"/>
          </p:nvPr>
        </p:nvSpPr>
        <p:spPr>
          <a:xfrm>
            <a:off x="955001" y="714567"/>
            <a:ext cx="10282000" cy="5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34" name="Google Shape;134;p24"/>
          <p:cNvSpPr txBox="1">
            <a:spLocks noGrp="1"/>
          </p:cNvSpPr>
          <p:nvPr>
            <p:ph type="subTitle" idx="1"/>
          </p:nvPr>
        </p:nvSpPr>
        <p:spPr>
          <a:xfrm>
            <a:off x="954900" y="2001767"/>
            <a:ext cx="5141200" cy="41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35" name="Google Shape;135;p24"/>
          <p:cNvSpPr txBox="1">
            <a:spLocks noGrp="1"/>
          </p:cNvSpPr>
          <p:nvPr>
            <p:ph type="subTitle" idx="2"/>
          </p:nvPr>
        </p:nvSpPr>
        <p:spPr>
          <a:xfrm>
            <a:off x="953001" y="1493667"/>
            <a:ext cx="5145200" cy="53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layfair Display"/>
              <a:buNone/>
              <a:defRPr>
                <a:latin typeface="Playfair Display"/>
                <a:ea typeface="Playfair Display"/>
                <a:cs typeface="Playfair Display"/>
                <a:sym typeface="Playfair Display"/>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882942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36"/>
        <p:cNvGrpSpPr/>
        <p:nvPr/>
      </p:nvGrpSpPr>
      <p:grpSpPr>
        <a:xfrm>
          <a:off x="0" y="0"/>
          <a:ext cx="0" cy="0"/>
          <a:chOff x="0" y="0"/>
          <a:chExt cx="0" cy="0"/>
        </a:xfrm>
      </p:grpSpPr>
      <p:sp>
        <p:nvSpPr>
          <p:cNvPr id="137" name="Google Shape;137;p25"/>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25"/>
          <p:cNvSpPr txBox="1">
            <a:spLocks noGrp="1"/>
          </p:cNvSpPr>
          <p:nvPr>
            <p:ph type="title"/>
          </p:nvPr>
        </p:nvSpPr>
        <p:spPr>
          <a:xfrm>
            <a:off x="955000" y="714567"/>
            <a:ext cx="10286000" cy="5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39" name="Google Shape;139;p25"/>
          <p:cNvSpPr txBox="1">
            <a:spLocks noGrp="1"/>
          </p:cNvSpPr>
          <p:nvPr>
            <p:ph type="subTitle" idx="1"/>
          </p:nvPr>
        </p:nvSpPr>
        <p:spPr>
          <a:xfrm>
            <a:off x="950403" y="2128233"/>
            <a:ext cx="4271600" cy="6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rgbClr val="000000"/>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40" name="Google Shape;140;p25"/>
          <p:cNvSpPr txBox="1">
            <a:spLocks noGrp="1"/>
          </p:cNvSpPr>
          <p:nvPr>
            <p:ph type="subTitle" idx="2"/>
          </p:nvPr>
        </p:nvSpPr>
        <p:spPr>
          <a:xfrm>
            <a:off x="6976836" y="3641948"/>
            <a:ext cx="42672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rgbClr val="000000"/>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41" name="Google Shape;141;p25"/>
          <p:cNvSpPr txBox="1">
            <a:spLocks noGrp="1"/>
          </p:cNvSpPr>
          <p:nvPr>
            <p:ph type="subTitle" idx="3"/>
          </p:nvPr>
        </p:nvSpPr>
        <p:spPr>
          <a:xfrm>
            <a:off x="950400" y="5151033"/>
            <a:ext cx="4267200" cy="67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rgbClr val="000000"/>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98809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2"/>
        <p:cNvGrpSpPr/>
        <p:nvPr/>
      </p:nvGrpSpPr>
      <p:grpSpPr>
        <a:xfrm>
          <a:off x="0" y="0"/>
          <a:ext cx="0" cy="0"/>
          <a:chOff x="0" y="0"/>
          <a:chExt cx="0" cy="0"/>
        </a:xfrm>
      </p:grpSpPr>
      <p:sp>
        <p:nvSpPr>
          <p:cNvPr id="143" name="Google Shape;143;p26"/>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 name="Google Shape;144;p26"/>
          <p:cNvSpPr txBox="1">
            <a:spLocks noGrp="1"/>
          </p:cNvSpPr>
          <p:nvPr>
            <p:ph type="title"/>
          </p:nvPr>
        </p:nvSpPr>
        <p:spPr>
          <a:xfrm>
            <a:off x="955000" y="714567"/>
            <a:ext cx="10286000" cy="5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45" name="Google Shape;145;p26"/>
          <p:cNvSpPr txBox="1">
            <a:spLocks noGrp="1"/>
          </p:cNvSpPr>
          <p:nvPr>
            <p:ph type="subTitle" idx="1"/>
          </p:nvPr>
        </p:nvSpPr>
        <p:spPr>
          <a:xfrm>
            <a:off x="1147033" y="3933535"/>
            <a:ext cx="2194400" cy="26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46" name="Google Shape;146;p26"/>
          <p:cNvSpPr txBox="1">
            <a:spLocks noGrp="1"/>
          </p:cNvSpPr>
          <p:nvPr>
            <p:ph type="subTitle" idx="2"/>
          </p:nvPr>
        </p:nvSpPr>
        <p:spPr>
          <a:xfrm>
            <a:off x="1146436" y="4299725"/>
            <a:ext cx="2195600" cy="9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47" name="Google Shape;147;p26"/>
          <p:cNvSpPr txBox="1">
            <a:spLocks noGrp="1"/>
          </p:cNvSpPr>
          <p:nvPr>
            <p:ph type="subTitle" idx="3"/>
          </p:nvPr>
        </p:nvSpPr>
        <p:spPr>
          <a:xfrm>
            <a:off x="3718916" y="3933535"/>
            <a:ext cx="2194400" cy="26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48" name="Google Shape;148;p26"/>
          <p:cNvSpPr txBox="1">
            <a:spLocks noGrp="1"/>
          </p:cNvSpPr>
          <p:nvPr>
            <p:ph type="subTitle" idx="4"/>
          </p:nvPr>
        </p:nvSpPr>
        <p:spPr>
          <a:xfrm>
            <a:off x="3718916" y="4299725"/>
            <a:ext cx="2194400" cy="9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49" name="Google Shape;149;p26"/>
          <p:cNvSpPr txBox="1">
            <a:spLocks noGrp="1"/>
          </p:cNvSpPr>
          <p:nvPr>
            <p:ph type="subTitle" idx="5"/>
          </p:nvPr>
        </p:nvSpPr>
        <p:spPr>
          <a:xfrm>
            <a:off x="6290795" y="3940067"/>
            <a:ext cx="2194400" cy="26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50" name="Google Shape;150;p26"/>
          <p:cNvSpPr txBox="1">
            <a:spLocks noGrp="1"/>
          </p:cNvSpPr>
          <p:nvPr>
            <p:ph type="subTitle" idx="6"/>
          </p:nvPr>
        </p:nvSpPr>
        <p:spPr>
          <a:xfrm>
            <a:off x="6290795" y="4299725"/>
            <a:ext cx="2194400" cy="9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51" name="Google Shape;151;p26"/>
          <p:cNvSpPr txBox="1">
            <a:spLocks noGrp="1"/>
          </p:cNvSpPr>
          <p:nvPr>
            <p:ph type="subTitle" idx="7"/>
          </p:nvPr>
        </p:nvSpPr>
        <p:spPr>
          <a:xfrm>
            <a:off x="8801679" y="3940067"/>
            <a:ext cx="2316400" cy="26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52" name="Google Shape;152;p26"/>
          <p:cNvSpPr txBox="1">
            <a:spLocks noGrp="1"/>
          </p:cNvSpPr>
          <p:nvPr>
            <p:ph type="subTitle" idx="8"/>
          </p:nvPr>
        </p:nvSpPr>
        <p:spPr>
          <a:xfrm>
            <a:off x="8862676" y="4299725"/>
            <a:ext cx="2194400" cy="9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080460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153"/>
        <p:cNvGrpSpPr/>
        <p:nvPr/>
      </p:nvGrpSpPr>
      <p:grpSpPr>
        <a:xfrm>
          <a:off x="0" y="0"/>
          <a:ext cx="0" cy="0"/>
          <a:chOff x="0" y="0"/>
          <a:chExt cx="0" cy="0"/>
        </a:xfrm>
      </p:grpSpPr>
      <p:sp>
        <p:nvSpPr>
          <p:cNvPr id="154" name="Google Shape;154;p27"/>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 name="Google Shape;155;p27"/>
          <p:cNvSpPr txBox="1">
            <a:spLocks noGrp="1"/>
          </p:cNvSpPr>
          <p:nvPr>
            <p:ph type="title"/>
          </p:nvPr>
        </p:nvSpPr>
        <p:spPr>
          <a:xfrm>
            <a:off x="955001" y="714567"/>
            <a:ext cx="10282000" cy="5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56" name="Google Shape;156;p27"/>
          <p:cNvSpPr txBox="1">
            <a:spLocks noGrp="1"/>
          </p:cNvSpPr>
          <p:nvPr>
            <p:ph type="subTitle" idx="1"/>
          </p:nvPr>
        </p:nvSpPr>
        <p:spPr>
          <a:xfrm>
            <a:off x="956592" y="4999235"/>
            <a:ext cx="2852800" cy="5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57" name="Google Shape;157;p27"/>
          <p:cNvSpPr txBox="1">
            <a:spLocks noGrp="1"/>
          </p:cNvSpPr>
          <p:nvPr>
            <p:ph type="subTitle" idx="2"/>
          </p:nvPr>
        </p:nvSpPr>
        <p:spPr>
          <a:xfrm>
            <a:off x="954992" y="5497315"/>
            <a:ext cx="2856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58" name="Google Shape;158;p27"/>
          <p:cNvSpPr txBox="1">
            <a:spLocks noGrp="1"/>
          </p:cNvSpPr>
          <p:nvPr>
            <p:ph type="subTitle" idx="3"/>
          </p:nvPr>
        </p:nvSpPr>
        <p:spPr>
          <a:xfrm>
            <a:off x="4669600" y="2696941"/>
            <a:ext cx="2852800" cy="5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59" name="Google Shape;159;p27"/>
          <p:cNvSpPr txBox="1">
            <a:spLocks noGrp="1"/>
          </p:cNvSpPr>
          <p:nvPr>
            <p:ph type="subTitle" idx="4"/>
          </p:nvPr>
        </p:nvSpPr>
        <p:spPr>
          <a:xfrm>
            <a:off x="4672201" y="3192791"/>
            <a:ext cx="28476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60" name="Google Shape;160;p27"/>
          <p:cNvSpPr txBox="1">
            <a:spLocks noGrp="1"/>
          </p:cNvSpPr>
          <p:nvPr>
            <p:ph type="subTitle" idx="5"/>
          </p:nvPr>
        </p:nvSpPr>
        <p:spPr>
          <a:xfrm>
            <a:off x="8381001" y="4999235"/>
            <a:ext cx="2856000" cy="5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Playfair Display"/>
              <a:buNone/>
              <a:defRPr sz="2667" b="1">
                <a:latin typeface="Nanum Myeongjo"/>
                <a:ea typeface="Nanum Myeongjo"/>
                <a:cs typeface="Nanum Myeongjo"/>
                <a:sym typeface="Nanum Myeongjo"/>
              </a:defRPr>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61" name="Google Shape;161;p27"/>
          <p:cNvSpPr txBox="1">
            <a:spLocks noGrp="1"/>
          </p:cNvSpPr>
          <p:nvPr>
            <p:ph type="subTitle" idx="6"/>
          </p:nvPr>
        </p:nvSpPr>
        <p:spPr>
          <a:xfrm>
            <a:off x="8381001" y="5497315"/>
            <a:ext cx="2856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7750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62"/>
        <p:cNvGrpSpPr/>
        <p:nvPr/>
      </p:nvGrpSpPr>
      <p:grpSpPr>
        <a:xfrm>
          <a:off x="0" y="0"/>
          <a:ext cx="0" cy="0"/>
          <a:chOff x="0" y="0"/>
          <a:chExt cx="0" cy="0"/>
        </a:xfrm>
      </p:grpSpPr>
      <p:sp>
        <p:nvSpPr>
          <p:cNvPr id="163" name="Google Shape;163;p28"/>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 name="Google Shape;164;p28"/>
          <p:cNvSpPr txBox="1">
            <a:spLocks noGrp="1"/>
          </p:cNvSpPr>
          <p:nvPr>
            <p:ph type="ctrTitle"/>
          </p:nvPr>
        </p:nvSpPr>
        <p:spPr>
          <a:xfrm flipH="1">
            <a:off x="1236403" y="1295767"/>
            <a:ext cx="4551600" cy="58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5200"/>
              <a:buNone/>
              <a:defRPr sz="6267">
                <a:solidFill>
                  <a:schemeClr val="dk1"/>
                </a:solidFill>
              </a:defRPr>
            </a:lvl1pPr>
            <a:lvl2pPr lvl="1" algn="ctr" rtl="0">
              <a:spcBef>
                <a:spcPts val="0"/>
              </a:spcBef>
              <a:spcAft>
                <a:spcPts val="0"/>
              </a:spcAft>
              <a:buClr>
                <a:schemeClr val="dk1"/>
              </a:buClr>
              <a:buSzPts val="5200"/>
              <a:buNone/>
              <a:defRPr sz="6933">
                <a:solidFill>
                  <a:schemeClr val="dk1"/>
                </a:solidFill>
              </a:defRPr>
            </a:lvl2pPr>
            <a:lvl3pPr lvl="2" algn="ctr" rtl="0">
              <a:spcBef>
                <a:spcPts val="0"/>
              </a:spcBef>
              <a:spcAft>
                <a:spcPts val="0"/>
              </a:spcAft>
              <a:buClr>
                <a:schemeClr val="dk1"/>
              </a:buClr>
              <a:buSzPts val="5200"/>
              <a:buNone/>
              <a:defRPr sz="6933">
                <a:solidFill>
                  <a:schemeClr val="dk1"/>
                </a:solidFill>
              </a:defRPr>
            </a:lvl3pPr>
            <a:lvl4pPr lvl="3" algn="ctr" rtl="0">
              <a:spcBef>
                <a:spcPts val="0"/>
              </a:spcBef>
              <a:spcAft>
                <a:spcPts val="0"/>
              </a:spcAft>
              <a:buClr>
                <a:schemeClr val="dk1"/>
              </a:buClr>
              <a:buSzPts val="5200"/>
              <a:buNone/>
              <a:defRPr sz="6933">
                <a:solidFill>
                  <a:schemeClr val="dk1"/>
                </a:solidFill>
              </a:defRPr>
            </a:lvl4pPr>
            <a:lvl5pPr lvl="4" algn="ctr" rtl="0">
              <a:spcBef>
                <a:spcPts val="0"/>
              </a:spcBef>
              <a:spcAft>
                <a:spcPts val="0"/>
              </a:spcAft>
              <a:buClr>
                <a:schemeClr val="dk1"/>
              </a:buClr>
              <a:buSzPts val="5200"/>
              <a:buNone/>
              <a:defRPr sz="6933">
                <a:solidFill>
                  <a:schemeClr val="dk1"/>
                </a:solidFill>
              </a:defRPr>
            </a:lvl5pPr>
            <a:lvl6pPr lvl="5" algn="ctr" rtl="0">
              <a:spcBef>
                <a:spcPts val="0"/>
              </a:spcBef>
              <a:spcAft>
                <a:spcPts val="0"/>
              </a:spcAft>
              <a:buClr>
                <a:schemeClr val="dk1"/>
              </a:buClr>
              <a:buSzPts val="5200"/>
              <a:buNone/>
              <a:defRPr sz="6933">
                <a:solidFill>
                  <a:schemeClr val="dk1"/>
                </a:solidFill>
              </a:defRPr>
            </a:lvl6pPr>
            <a:lvl7pPr lvl="6" algn="ctr" rtl="0">
              <a:spcBef>
                <a:spcPts val="0"/>
              </a:spcBef>
              <a:spcAft>
                <a:spcPts val="0"/>
              </a:spcAft>
              <a:buClr>
                <a:schemeClr val="dk1"/>
              </a:buClr>
              <a:buSzPts val="5200"/>
              <a:buNone/>
              <a:defRPr sz="6933">
                <a:solidFill>
                  <a:schemeClr val="dk1"/>
                </a:solidFill>
              </a:defRPr>
            </a:lvl7pPr>
            <a:lvl8pPr lvl="7" algn="ctr" rtl="0">
              <a:spcBef>
                <a:spcPts val="0"/>
              </a:spcBef>
              <a:spcAft>
                <a:spcPts val="0"/>
              </a:spcAft>
              <a:buClr>
                <a:schemeClr val="dk1"/>
              </a:buClr>
              <a:buSzPts val="5200"/>
              <a:buNone/>
              <a:defRPr sz="6933">
                <a:solidFill>
                  <a:schemeClr val="dk1"/>
                </a:solidFill>
              </a:defRPr>
            </a:lvl8pPr>
            <a:lvl9pPr lvl="8" algn="ctr" rtl="0">
              <a:spcBef>
                <a:spcPts val="0"/>
              </a:spcBef>
              <a:spcAft>
                <a:spcPts val="0"/>
              </a:spcAft>
              <a:buClr>
                <a:schemeClr val="dk1"/>
              </a:buClr>
              <a:buSzPts val="5200"/>
              <a:buNone/>
              <a:defRPr sz="6933">
                <a:solidFill>
                  <a:schemeClr val="dk1"/>
                </a:solidFill>
              </a:defRPr>
            </a:lvl9pPr>
          </a:lstStyle>
          <a:p>
            <a:endParaRPr/>
          </a:p>
        </p:txBody>
      </p:sp>
      <p:sp>
        <p:nvSpPr>
          <p:cNvPr id="165" name="Google Shape;165;p28"/>
          <p:cNvSpPr txBox="1">
            <a:spLocks noGrp="1"/>
          </p:cNvSpPr>
          <p:nvPr>
            <p:ph type="subTitle" idx="1"/>
          </p:nvPr>
        </p:nvSpPr>
        <p:spPr>
          <a:xfrm>
            <a:off x="1769203" y="3014233"/>
            <a:ext cx="3486000" cy="13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867">
                <a:solidFill>
                  <a:schemeClr val="dk1"/>
                </a:solidFill>
              </a:defRPr>
            </a:lvl1pPr>
            <a:lvl2pPr lvl="1" algn="ctr" rtl="0">
              <a:lnSpc>
                <a:spcPct val="100000"/>
              </a:lnSpc>
              <a:spcBef>
                <a:spcPts val="0"/>
              </a:spcBef>
              <a:spcAft>
                <a:spcPts val="0"/>
              </a:spcAft>
              <a:buClr>
                <a:schemeClr val="dk1"/>
              </a:buClr>
              <a:buSzPts val="2800"/>
              <a:buNone/>
              <a:defRPr sz="3733">
                <a:solidFill>
                  <a:schemeClr val="dk1"/>
                </a:solidFill>
              </a:defRPr>
            </a:lvl2pPr>
            <a:lvl3pPr lvl="2" algn="ctr" rtl="0">
              <a:lnSpc>
                <a:spcPct val="100000"/>
              </a:lnSpc>
              <a:spcBef>
                <a:spcPts val="0"/>
              </a:spcBef>
              <a:spcAft>
                <a:spcPts val="0"/>
              </a:spcAft>
              <a:buClr>
                <a:schemeClr val="dk1"/>
              </a:buClr>
              <a:buSzPts val="2800"/>
              <a:buNone/>
              <a:defRPr sz="3733">
                <a:solidFill>
                  <a:schemeClr val="dk1"/>
                </a:solidFill>
              </a:defRPr>
            </a:lvl3pPr>
            <a:lvl4pPr lvl="3" algn="ctr" rtl="0">
              <a:lnSpc>
                <a:spcPct val="100000"/>
              </a:lnSpc>
              <a:spcBef>
                <a:spcPts val="0"/>
              </a:spcBef>
              <a:spcAft>
                <a:spcPts val="0"/>
              </a:spcAft>
              <a:buClr>
                <a:schemeClr val="dk1"/>
              </a:buClr>
              <a:buSzPts val="2800"/>
              <a:buNone/>
              <a:defRPr sz="3733">
                <a:solidFill>
                  <a:schemeClr val="dk1"/>
                </a:solidFill>
              </a:defRPr>
            </a:lvl4pPr>
            <a:lvl5pPr lvl="4" algn="ctr" rtl="0">
              <a:lnSpc>
                <a:spcPct val="100000"/>
              </a:lnSpc>
              <a:spcBef>
                <a:spcPts val="0"/>
              </a:spcBef>
              <a:spcAft>
                <a:spcPts val="0"/>
              </a:spcAft>
              <a:buClr>
                <a:schemeClr val="dk1"/>
              </a:buClr>
              <a:buSzPts val="2800"/>
              <a:buNone/>
              <a:defRPr sz="3733">
                <a:solidFill>
                  <a:schemeClr val="dk1"/>
                </a:solidFill>
              </a:defRPr>
            </a:lvl5pPr>
            <a:lvl6pPr lvl="5" algn="ctr" rtl="0">
              <a:lnSpc>
                <a:spcPct val="100000"/>
              </a:lnSpc>
              <a:spcBef>
                <a:spcPts val="0"/>
              </a:spcBef>
              <a:spcAft>
                <a:spcPts val="0"/>
              </a:spcAft>
              <a:buClr>
                <a:schemeClr val="dk1"/>
              </a:buClr>
              <a:buSzPts val="2800"/>
              <a:buNone/>
              <a:defRPr sz="3733">
                <a:solidFill>
                  <a:schemeClr val="dk1"/>
                </a:solidFill>
              </a:defRPr>
            </a:lvl6pPr>
            <a:lvl7pPr lvl="6" algn="ctr" rtl="0">
              <a:lnSpc>
                <a:spcPct val="100000"/>
              </a:lnSpc>
              <a:spcBef>
                <a:spcPts val="0"/>
              </a:spcBef>
              <a:spcAft>
                <a:spcPts val="0"/>
              </a:spcAft>
              <a:buClr>
                <a:schemeClr val="dk1"/>
              </a:buClr>
              <a:buSzPts val="2800"/>
              <a:buNone/>
              <a:defRPr sz="3733">
                <a:solidFill>
                  <a:schemeClr val="dk1"/>
                </a:solidFill>
              </a:defRPr>
            </a:lvl7pPr>
            <a:lvl8pPr lvl="7" algn="ctr" rtl="0">
              <a:lnSpc>
                <a:spcPct val="100000"/>
              </a:lnSpc>
              <a:spcBef>
                <a:spcPts val="0"/>
              </a:spcBef>
              <a:spcAft>
                <a:spcPts val="0"/>
              </a:spcAft>
              <a:buClr>
                <a:schemeClr val="dk1"/>
              </a:buClr>
              <a:buSzPts val="2800"/>
              <a:buNone/>
              <a:defRPr sz="3733">
                <a:solidFill>
                  <a:schemeClr val="dk1"/>
                </a:solidFill>
              </a:defRPr>
            </a:lvl8pPr>
            <a:lvl9pPr lvl="8" algn="ctr"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66" name="Google Shape;166;p28"/>
          <p:cNvSpPr txBox="1"/>
          <p:nvPr/>
        </p:nvSpPr>
        <p:spPr>
          <a:xfrm>
            <a:off x="1229001" y="4614768"/>
            <a:ext cx="4566400" cy="723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600">
                <a:solidFill>
                  <a:srgbClr val="000000"/>
                </a:solidFill>
                <a:latin typeface="Open Sans Light"/>
                <a:ea typeface="Open Sans Light"/>
                <a:cs typeface="Open Sans Light"/>
                <a:sym typeface="Open Sans Light"/>
              </a:rPr>
              <a:t>CREDITS: This presentation template was created by </a:t>
            </a:r>
            <a:r>
              <a:rPr lang="en" sz="1600">
                <a:solidFill>
                  <a:srgbClr val="000000"/>
                </a:solidFill>
                <a:uFill>
                  <a:noFill/>
                </a:uFill>
                <a:latin typeface="Open Sans Light"/>
                <a:ea typeface="Open Sans Light"/>
                <a:cs typeface="Open Sans Light"/>
                <a:sym typeface="Open Sans Light"/>
                <a:hlinkClick r:id="rId2">
                  <a:extLst>
                    <a:ext uri="{A12FA001-AC4F-418D-AE19-62706E023703}">
                      <ahyp:hlinkClr xmlns:ahyp="http://schemas.microsoft.com/office/drawing/2018/hyperlinkcolor" val="tx"/>
                    </a:ext>
                  </a:extLst>
                </a:hlinkClick>
              </a:rPr>
              <a:t>Slidesgo</a:t>
            </a:r>
            <a:r>
              <a:rPr lang="en" sz="1600">
                <a:solidFill>
                  <a:srgbClr val="000000"/>
                </a:solidFill>
                <a:latin typeface="Open Sans Light"/>
                <a:ea typeface="Open Sans Light"/>
                <a:cs typeface="Open Sans Light"/>
                <a:sym typeface="Open Sans Light"/>
              </a:rPr>
              <a:t>, including icons by </a:t>
            </a:r>
            <a:r>
              <a:rPr lang="en" sz="1600">
                <a:solidFill>
                  <a:srgbClr val="000000"/>
                </a:solidFill>
                <a:uFill>
                  <a:noFill/>
                </a:u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Flaticon</a:t>
            </a:r>
            <a:r>
              <a:rPr lang="en" sz="1600">
                <a:solidFill>
                  <a:srgbClr val="000000"/>
                </a:solidFill>
                <a:latin typeface="Open Sans Light"/>
                <a:ea typeface="Open Sans Light"/>
                <a:cs typeface="Open Sans Light"/>
                <a:sym typeface="Open Sans Light"/>
              </a:rPr>
              <a:t>, and infographics &amp; images by Freepik.</a:t>
            </a:r>
            <a:endParaRPr sz="1600">
              <a:solidFill>
                <a:srgbClr val="000000"/>
              </a:solidFill>
              <a:latin typeface="Open Sans Light"/>
              <a:ea typeface="Open Sans Light"/>
              <a:cs typeface="Open Sans Light"/>
              <a:sym typeface="Open Sans Light"/>
            </a:endParaRPr>
          </a:p>
        </p:txBody>
      </p:sp>
      <p:sp>
        <p:nvSpPr>
          <p:cNvPr id="167" name="Google Shape;167;p28"/>
          <p:cNvSpPr txBox="1">
            <a:spLocks noGrp="1"/>
          </p:cNvSpPr>
          <p:nvPr>
            <p:ph type="subTitle" idx="2"/>
          </p:nvPr>
        </p:nvSpPr>
        <p:spPr>
          <a:xfrm>
            <a:off x="939801" y="5820933"/>
            <a:ext cx="5144800" cy="2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300"/>
              <a:buNone/>
              <a:defRPr sz="1733">
                <a:solidFill>
                  <a:schemeClr val="dk1"/>
                </a:solidFill>
              </a:defRPr>
            </a:lvl1pPr>
            <a:lvl2pPr lvl="1" algn="ctr" rtl="0">
              <a:lnSpc>
                <a:spcPct val="100000"/>
              </a:lnSpc>
              <a:spcBef>
                <a:spcPts val="0"/>
              </a:spcBef>
              <a:spcAft>
                <a:spcPts val="0"/>
              </a:spcAft>
              <a:buClr>
                <a:schemeClr val="dk1"/>
              </a:buClr>
              <a:buSzPts val="1300"/>
              <a:buNone/>
              <a:defRPr sz="1733">
                <a:solidFill>
                  <a:schemeClr val="dk1"/>
                </a:solidFill>
              </a:defRPr>
            </a:lvl2pPr>
            <a:lvl3pPr lvl="2" algn="ctr" rtl="0">
              <a:lnSpc>
                <a:spcPct val="100000"/>
              </a:lnSpc>
              <a:spcBef>
                <a:spcPts val="0"/>
              </a:spcBef>
              <a:spcAft>
                <a:spcPts val="0"/>
              </a:spcAft>
              <a:buClr>
                <a:schemeClr val="dk1"/>
              </a:buClr>
              <a:buSzPts val="1300"/>
              <a:buNone/>
              <a:defRPr sz="1733">
                <a:solidFill>
                  <a:schemeClr val="dk1"/>
                </a:solidFill>
              </a:defRPr>
            </a:lvl3pPr>
            <a:lvl4pPr lvl="3" algn="ctr" rtl="0">
              <a:lnSpc>
                <a:spcPct val="100000"/>
              </a:lnSpc>
              <a:spcBef>
                <a:spcPts val="0"/>
              </a:spcBef>
              <a:spcAft>
                <a:spcPts val="0"/>
              </a:spcAft>
              <a:buClr>
                <a:schemeClr val="dk1"/>
              </a:buClr>
              <a:buSzPts val="1300"/>
              <a:buNone/>
              <a:defRPr sz="1733">
                <a:solidFill>
                  <a:schemeClr val="dk1"/>
                </a:solidFill>
              </a:defRPr>
            </a:lvl4pPr>
            <a:lvl5pPr lvl="4" algn="ctr" rtl="0">
              <a:lnSpc>
                <a:spcPct val="100000"/>
              </a:lnSpc>
              <a:spcBef>
                <a:spcPts val="0"/>
              </a:spcBef>
              <a:spcAft>
                <a:spcPts val="0"/>
              </a:spcAft>
              <a:buClr>
                <a:schemeClr val="dk1"/>
              </a:buClr>
              <a:buSzPts val="1300"/>
              <a:buNone/>
              <a:defRPr sz="1733">
                <a:solidFill>
                  <a:schemeClr val="dk1"/>
                </a:solidFill>
              </a:defRPr>
            </a:lvl5pPr>
            <a:lvl6pPr lvl="5" algn="ctr" rtl="0">
              <a:lnSpc>
                <a:spcPct val="100000"/>
              </a:lnSpc>
              <a:spcBef>
                <a:spcPts val="0"/>
              </a:spcBef>
              <a:spcAft>
                <a:spcPts val="0"/>
              </a:spcAft>
              <a:buClr>
                <a:schemeClr val="dk1"/>
              </a:buClr>
              <a:buSzPts val="1300"/>
              <a:buNone/>
              <a:defRPr sz="1733">
                <a:solidFill>
                  <a:schemeClr val="dk1"/>
                </a:solidFill>
              </a:defRPr>
            </a:lvl6pPr>
            <a:lvl7pPr lvl="6" algn="ctr" rtl="0">
              <a:lnSpc>
                <a:spcPct val="100000"/>
              </a:lnSpc>
              <a:spcBef>
                <a:spcPts val="0"/>
              </a:spcBef>
              <a:spcAft>
                <a:spcPts val="0"/>
              </a:spcAft>
              <a:buClr>
                <a:schemeClr val="dk1"/>
              </a:buClr>
              <a:buSzPts val="1300"/>
              <a:buNone/>
              <a:defRPr sz="1733">
                <a:solidFill>
                  <a:schemeClr val="dk1"/>
                </a:solidFill>
              </a:defRPr>
            </a:lvl7pPr>
            <a:lvl8pPr lvl="7" algn="ctr" rtl="0">
              <a:lnSpc>
                <a:spcPct val="100000"/>
              </a:lnSpc>
              <a:spcBef>
                <a:spcPts val="0"/>
              </a:spcBef>
              <a:spcAft>
                <a:spcPts val="0"/>
              </a:spcAft>
              <a:buClr>
                <a:schemeClr val="dk1"/>
              </a:buClr>
              <a:buSzPts val="1300"/>
              <a:buNone/>
              <a:defRPr sz="1733">
                <a:solidFill>
                  <a:schemeClr val="dk1"/>
                </a:solidFill>
              </a:defRPr>
            </a:lvl8pPr>
            <a:lvl9pPr lvl="8" algn="ctr" rtl="0">
              <a:lnSpc>
                <a:spcPct val="100000"/>
              </a:lnSpc>
              <a:spcBef>
                <a:spcPts val="0"/>
              </a:spcBef>
              <a:spcAft>
                <a:spcPts val="0"/>
              </a:spcAft>
              <a:buClr>
                <a:schemeClr val="dk1"/>
              </a:buClr>
              <a:buSzPts val="1300"/>
              <a:buNone/>
              <a:defRPr sz="1733">
                <a:solidFill>
                  <a:schemeClr val="dk1"/>
                </a:solidFill>
              </a:defRPr>
            </a:lvl9pPr>
          </a:lstStyle>
          <a:p>
            <a:endParaRPr/>
          </a:p>
        </p:txBody>
      </p:sp>
    </p:spTree>
    <p:extLst>
      <p:ext uri="{BB962C8B-B14F-4D97-AF65-F5344CB8AC3E}">
        <p14:creationId xmlns:p14="http://schemas.microsoft.com/office/powerpoint/2010/main" val="3083564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3">
  <p:cSld name="One column text 3">
    <p:spTree>
      <p:nvGrpSpPr>
        <p:cNvPr id="1" name="Shape 168"/>
        <p:cNvGrpSpPr/>
        <p:nvPr/>
      </p:nvGrpSpPr>
      <p:grpSpPr>
        <a:xfrm>
          <a:off x="0" y="0"/>
          <a:ext cx="0" cy="0"/>
          <a:chOff x="0" y="0"/>
          <a:chExt cx="0" cy="0"/>
        </a:xfrm>
      </p:grpSpPr>
      <p:sp>
        <p:nvSpPr>
          <p:cNvPr id="169" name="Google Shape;169;p29"/>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0" name="Google Shape;170;p29"/>
          <p:cNvSpPr txBox="1">
            <a:spLocks noGrp="1"/>
          </p:cNvSpPr>
          <p:nvPr>
            <p:ph type="title"/>
          </p:nvPr>
        </p:nvSpPr>
        <p:spPr>
          <a:xfrm>
            <a:off x="6258068" y="2814833"/>
            <a:ext cx="4973600" cy="58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
        <p:nvSpPr>
          <p:cNvPr id="171" name="Google Shape;171;p29"/>
          <p:cNvSpPr txBox="1">
            <a:spLocks noGrp="1"/>
          </p:cNvSpPr>
          <p:nvPr>
            <p:ph type="subTitle" idx="1"/>
          </p:nvPr>
        </p:nvSpPr>
        <p:spPr>
          <a:xfrm>
            <a:off x="6258068" y="3985000"/>
            <a:ext cx="4775200" cy="4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06453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61AB-6973-4E0F-9A3F-026245F82D2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C6975FE-C10E-4503-ADE0-2BEAD088B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D9D5440-9ED3-4298-AE7E-009BA1EFC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EC2649E-A2CA-4506-BA5B-F9AAAA05BF14}"/>
              </a:ext>
            </a:extLst>
          </p:cNvPr>
          <p:cNvSpPr>
            <a:spLocks noGrp="1"/>
          </p:cNvSpPr>
          <p:nvPr>
            <p:ph type="dt" sz="half" idx="10"/>
          </p:nvPr>
        </p:nvSpPr>
        <p:spPr/>
        <p:txBody>
          <a:bodyPr/>
          <a:lstStyle/>
          <a:p>
            <a:fld id="{96757D8A-F939-4FB4-91BC-E6BC31D8255E}" type="datetime1">
              <a:rPr lang="en-ID" smtClean="0"/>
              <a:t>25/02/22</a:t>
            </a:fld>
            <a:endParaRPr lang="en-ID"/>
          </a:p>
        </p:txBody>
      </p:sp>
      <p:sp>
        <p:nvSpPr>
          <p:cNvPr id="6" name="Footer Placeholder 5">
            <a:extLst>
              <a:ext uri="{FF2B5EF4-FFF2-40B4-BE49-F238E27FC236}">
                <a16:creationId xmlns:a16="http://schemas.microsoft.com/office/drawing/2014/main" id="{8B0C33B3-4BFA-45A4-B6D1-42C8A14ABA9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2F5B2C6-B5A4-4133-B8FB-5CCA81260AD3}"/>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796846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172"/>
        <p:cNvGrpSpPr/>
        <p:nvPr/>
      </p:nvGrpSpPr>
      <p:grpSpPr>
        <a:xfrm>
          <a:off x="0" y="0"/>
          <a:ext cx="0" cy="0"/>
          <a:chOff x="0" y="0"/>
          <a:chExt cx="0" cy="0"/>
        </a:xfrm>
      </p:grpSpPr>
      <p:sp>
        <p:nvSpPr>
          <p:cNvPr id="173" name="Google Shape;173;p30"/>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4" name="Google Shape;174;p30"/>
          <p:cNvSpPr txBox="1">
            <a:spLocks noGrp="1"/>
          </p:cNvSpPr>
          <p:nvPr>
            <p:ph type="title"/>
          </p:nvPr>
        </p:nvSpPr>
        <p:spPr>
          <a:xfrm>
            <a:off x="955000" y="714567"/>
            <a:ext cx="10286000" cy="7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lt1"/>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75" name="Google Shape;175;p30"/>
          <p:cNvSpPr txBox="1">
            <a:spLocks noGrp="1"/>
          </p:cNvSpPr>
          <p:nvPr>
            <p:ph type="subTitle" idx="1"/>
          </p:nvPr>
        </p:nvSpPr>
        <p:spPr>
          <a:xfrm>
            <a:off x="2149859" y="3867912"/>
            <a:ext cx="2109200" cy="182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6" name="Google Shape;176;p30"/>
          <p:cNvSpPr txBox="1">
            <a:spLocks noGrp="1"/>
          </p:cNvSpPr>
          <p:nvPr>
            <p:ph type="subTitle" idx="2"/>
          </p:nvPr>
        </p:nvSpPr>
        <p:spPr>
          <a:xfrm>
            <a:off x="1552451" y="4171696"/>
            <a:ext cx="2706800" cy="7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7" name="Google Shape;177;p30"/>
          <p:cNvSpPr txBox="1">
            <a:spLocks noGrp="1"/>
          </p:cNvSpPr>
          <p:nvPr>
            <p:ph type="subTitle" idx="3"/>
          </p:nvPr>
        </p:nvSpPr>
        <p:spPr>
          <a:xfrm>
            <a:off x="7957312" y="3867912"/>
            <a:ext cx="2194400" cy="1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8" name="Google Shape;178;p30"/>
          <p:cNvSpPr txBox="1">
            <a:spLocks noGrp="1"/>
          </p:cNvSpPr>
          <p:nvPr>
            <p:ph type="subTitle" idx="4"/>
          </p:nvPr>
        </p:nvSpPr>
        <p:spPr>
          <a:xfrm>
            <a:off x="7957315" y="4171696"/>
            <a:ext cx="27068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00699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8164-B82C-4D88-8730-E2E4CB8531C3}"/>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026A5C4-D116-478C-A2FB-22C022FA6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96396-51A5-4EB9-84FB-ED18585B1E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81670D00-7510-4A0B-96DA-7CAEE5FB4E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4B17BF-C3E4-4B81-98EB-E0AD817871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62E7AB61-DF1A-4056-AAAA-184BCBE9A2FC}"/>
              </a:ext>
            </a:extLst>
          </p:cNvPr>
          <p:cNvSpPr>
            <a:spLocks noGrp="1"/>
          </p:cNvSpPr>
          <p:nvPr>
            <p:ph type="dt" sz="half" idx="10"/>
          </p:nvPr>
        </p:nvSpPr>
        <p:spPr/>
        <p:txBody>
          <a:bodyPr/>
          <a:lstStyle/>
          <a:p>
            <a:fld id="{037AEDFA-3196-4074-BCBF-86F3B99C6F25}" type="datetime1">
              <a:rPr lang="en-ID" smtClean="0"/>
              <a:t>25/02/22</a:t>
            </a:fld>
            <a:endParaRPr lang="en-ID"/>
          </a:p>
        </p:txBody>
      </p:sp>
      <p:sp>
        <p:nvSpPr>
          <p:cNvPr id="8" name="Footer Placeholder 7">
            <a:extLst>
              <a:ext uri="{FF2B5EF4-FFF2-40B4-BE49-F238E27FC236}">
                <a16:creationId xmlns:a16="http://schemas.microsoft.com/office/drawing/2014/main" id="{4434C58E-BF91-41FE-9168-D20CD54077AB}"/>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34012B19-B404-4359-8572-FA4C3AD0627B}"/>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257144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A3A3-B7A3-4CB0-A7B3-D66EA95C5685}"/>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A68C5AD1-4CE2-4FE7-90F8-21AFBB06D04C}"/>
              </a:ext>
            </a:extLst>
          </p:cNvPr>
          <p:cNvSpPr>
            <a:spLocks noGrp="1"/>
          </p:cNvSpPr>
          <p:nvPr>
            <p:ph type="dt" sz="half" idx="10"/>
          </p:nvPr>
        </p:nvSpPr>
        <p:spPr/>
        <p:txBody>
          <a:bodyPr/>
          <a:lstStyle/>
          <a:p>
            <a:fld id="{3C22E326-280C-4591-BDD6-98FCF96CAD2D}" type="datetime1">
              <a:rPr lang="en-ID" smtClean="0"/>
              <a:t>25/02/22</a:t>
            </a:fld>
            <a:endParaRPr lang="en-ID"/>
          </a:p>
        </p:txBody>
      </p:sp>
      <p:sp>
        <p:nvSpPr>
          <p:cNvPr id="4" name="Footer Placeholder 3">
            <a:extLst>
              <a:ext uri="{FF2B5EF4-FFF2-40B4-BE49-F238E27FC236}">
                <a16:creationId xmlns:a16="http://schemas.microsoft.com/office/drawing/2014/main" id="{77252F9B-740C-4175-B822-8DD81FCB7C1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C239247F-903A-4FE6-A266-2EE31520ECF5}"/>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146408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8BC43-E18E-4609-A048-5D79C68512E7}"/>
              </a:ext>
            </a:extLst>
          </p:cNvPr>
          <p:cNvSpPr>
            <a:spLocks noGrp="1"/>
          </p:cNvSpPr>
          <p:nvPr>
            <p:ph type="dt" sz="half" idx="10"/>
          </p:nvPr>
        </p:nvSpPr>
        <p:spPr/>
        <p:txBody>
          <a:bodyPr/>
          <a:lstStyle/>
          <a:p>
            <a:fld id="{2FAAE0F8-6AA6-4C9B-A4CF-CB528557751D}" type="datetime1">
              <a:rPr lang="en-ID" smtClean="0"/>
              <a:t>25/02/22</a:t>
            </a:fld>
            <a:endParaRPr lang="en-ID"/>
          </a:p>
        </p:txBody>
      </p:sp>
      <p:sp>
        <p:nvSpPr>
          <p:cNvPr id="3" name="Footer Placeholder 2">
            <a:extLst>
              <a:ext uri="{FF2B5EF4-FFF2-40B4-BE49-F238E27FC236}">
                <a16:creationId xmlns:a16="http://schemas.microsoft.com/office/drawing/2014/main" id="{62DE5E58-0856-49E8-B1AA-C75B8D0E3D7F}"/>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759B3AE-5110-4EE3-B1B9-41604BFC986A}"/>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84769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E6DF-315A-4B65-9C73-548A3E3D2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1D7E946E-03A2-4021-91F0-767A86230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72D3377-7C85-4A8E-B0A0-36B7CF9ED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870EB-7546-415C-ABBC-30B53BE94A3C}"/>
              </a:ext>
            </a:extLst>
          </p:cNvPr>
          <p:cNvSpPr>
            <a:spLocks noGrp="1"/>
          </p:cNvSpPr>
          <p:nvPr>
            <p:ph type="dt" sz="half" idx="10"/>
          </p:nvPr>
        </p:nvSpPr>
        <p:spPr/>
        <p:txBody>
          <a:bodyPr/>
          <a:lstStyle/>
          <a:p>
            <a:fld id="{99E0BAF4-D06F-4D8D-AAF4-8C6F9A67E549}" type="datetime1">
              <a:rPr lang="en-ID" smtClean="0"/>
              <a:t>25/02/22</a:t>
            </a:fld>
            <a:endParaRPr lang="en-ID"/>
          </a:p>
        </p:txBody>
      </p:sp>
      <p:sp>
        <p:nvSpPr>
          <p:cNvPr id="6" name="Footer Placeholder 5">
            <a:extLst>
              <a:ext uri="{FF2B5EF4-FFF2-40B4-BE49-F238E27FC236}">
                <a16:creationId xmlns:a16="http://schemas.microsoft.com/office/drawing/2014/main" id="{1E09F77F-BF2B-46EE-A735-8BCAE14BF13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2D665C4-48AE-4773-BA78-50A6BE3355F5}"/>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82506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8495-2286-45C2-A93C-0EA653651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52B6BF8-90AB-484E-9852-D222EDD5C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18C83C8-28F6-49FA-8279-348696FA0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5E25D-C35E-4147-A75C-03BD18C8296A}"/>
              </a:ext>
            </a:extLst>
          </p:cNvPr>
          <p:cNvSpPr>
            <a:spLocks noGrp="1"/>
          </p:cNvSpPr>
          <p:nvPr>
            <p:ph type="dt" sz="half" idx="10"/>
          </p:nvPr>
        </p:nvSpPr>
        <p:spPr/>
        <p:txBody>
          <a:bodyPr/>
          <a:lstStyle/>
          <a:p>
            <a:fld id="{3491A599-3D0B-4A27-8FF0-24BEC392CA49}" type="datetime1">
              <a:rPr lang="en-ID" smtClean="0"/>
              <a:t>25/02/22</a:t>
            </a:fld>
            <a:endParaRPr lang="en-ID"/>
          </a:p>
        </p:txBody>
      </p:sp>
      <p:sp>
        <p:nvSpPr>
          <p:cNvPr id="6" name="Footer Placeholder 5">
            <a:extLst>
              <a:ext uri="{FF2B5EF4-FFF2-40B4-BE49-F238E27FC236}">
                <a16:creationId xmlns:a16="http://schemas.microsoft.com/office/drawing/2014/main" id="{A035E04B-E98D-4161-B128-8E66195AB40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3858DE5-3F8B-44A7-9E4F-C8CB4418D369}"/>
              </a:ext>
            </a:extLst>
          </p:cNvPr>
          <p:cNvSpPr>
            <a:spLocks noGrp="1"/>
          </p:cNvSpPr>
          <p:nvPr>
            <p:ph type="sldNum" sz="quarter" idx="12"/>
          </p:nvPr>
        </p:nvSpPr>
        <p:spPr/>
        <p:txBody>
          <a:bodyPr/>
          <a:lstStyle/>
          <a:p>
            <a:fld id="{8EEC2532-2869-4C51-AC6F-531F323ABB85}" type="slidenum">
              <a:rPr lang="en-ID" smtClean="0"/>
              <a:t>‹#›</a:t>
            </a:fld>
            <a:endParaRPr lang="en-ID"/>
          </a:p>
        </p:txBody>
      </p:sp>
    </p:spTree>
    <p:extLst>
      <p:ext uri="{BB962C8B-B14F-4D97-AF65-F5344CB8AC3E}">
        <p14:creationId xmlns:p14="http://schemas.microsoft.com/office/powerpoint/2010/main" val="349445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980918-66BD-4DEB-8CC4-9A3200CFB0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002AC9E-601C-4788-84B5-5AB397D20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D7B4D28-9483-4969-8BF0-B8DBBA021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16DB-5A26-4AAF-B176-D8DDC36CEB21}" type="datetime1">
              <a:rPr lang="en-ID" smtClean="0"/>
              <a:t>25/02/22</a:t>
            </a:fld>
            <a:endParaRPr lang="en-ID"/>
          </a:p>
        </p:txBody>
      </p:sp>
      <p:sp>
        <p:nvSpPr>
          <p:cNvPr id="5" name="Footer Placeholder 4">
            <a:extLst>
              <a:ext uri="{FF2B5EF4-FFF2-40B4-BE49-F238E27FC236}">
                <a16:creationId xmlns:a16="http://schemas.microsoft.com/office/drawing/2014/main" id="{945DDB60-E9D5-41B9-8B63-AEA170FEC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AFC4A59B-CDD2-4C03-BEB9-79074DE51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C2532-2869-4C51-AC6F-531F323ABB85}" type="slidenum">
              <a:rPr lang="en-ID" smtClean="0"/>
              <a:t>‹#›</a:t>
            </a:fld>
            <a:endParaRPr lang="en-ID"/>
          </a:p>
        </p:txBody>
      </p:sp>
    </p:spTree>
    <p:extLst>
      <p:ext uri="{BB962C8B-B14F-4D97-AF65-F5344CB8AC3E}">
        <p14:creationId xmlns:p14="http://schemas.microsoft.com/office/powerpoint/2010/main" val="318770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5001" y="724267"/>
            <a:ext cx="10282000" cy="63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anum Myeongjo"/>
              <a:buNone/>
              <a:defRPr sz="2800" b="1">
                <a:solidFill>
                  <a:schemeClr val="dk1"/>
                </a:solidFill>
                <a:latin typeface="Nanum Myeongjo"/>
                <a:ea typeface="Nanum Myeongjo"/>
                <a:cs typeface="Nanum Myeongjo"/>
                <a:sym typeface="Nanum Myeongj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5001" y="2268900"/>
            <a:ext cx="10282000" cy="382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2526792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dea.int/news-media/news/going-against-trend-elections-increased-voter-turnout-during-covid-19-pandemi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828"/>
        </a:solidFill>
        <a:effectLst/>
      </p:bgPr>
    </p:bg>
    <p:spTree>
      <p:nvGrpSpPr>
        <p:cNvPr id="1" name=""/>
        <p:cNvGrpSpPr/>
        <p:nvPr/>
      </p:nvGrpSpPr>
      <p:grpSpPr>
        <a:xfrm>
          <a:off x="0" y="0"/>
          <a:ext cx="0" cy="0"/>
          <a:chOff x="0" y="0"/>
          <a:chExt cx="0" cy="0"/>
        </a:xfrm>
      </p:grpSpPr>
      <p:pic>
        <p:nvPicPr>
          <p:cNvPr id="9" name="Picture 2" descr="Pilkada 2020 yang Dibayangi Lonjakan Kasus Covid-19 Halaman all - Kompas.com">
            <a:extLst>
              <a:ext uri="{FF2B5EF4-FFF2-40B4-BE49-F238E27FC236}">
                <a16:creationId xmlns:a16="http://schemas.microsoft.com/office/drawing/2014/main" id="{E340D568-9B32-4AE0-BD28-2A2857A56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754" y="561859"/>
            <a:ext cx="8637389" cy="580588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C9DD4086-D01C-43B7-B852-DA942F471B7A}"/>
              </a:ext>
            </a:extLst>
          </p:cNvPr>
          <p:cNvSpPr>
            <a:spLocks noGrp="1"/>
          </p:cNvSpPr>
          <p:nvPr>
            <p:ph type="subTitle" idx="1"/>
          </p:nvPr>
        </p:nvSpPr>
        <p:spPr>
          <a:xfrm>
            <a:off x="531857" y="5130566"/>
            <a:ext cx="4397495" cy="923464"/>
          </a:xfrm>
          <a:solidFill>
            <a:schemeClr val="tx1"/>
          </a:solidFill>
        </p:spPr>
        <p:txBody>
          <a:bodyPr anchor="t"/>
          <a:lstStyle/>
          <a:p>
            <a:pPr algn="l" defTabSz="1219170"/>
            <a:r>
              <a:rPr lang="en-US" sz="2000" b="1" dirty="0">
                <a:latin typeface="Nanum Myeongjo" panose="020B0604020202020204" charset="-127"/>
                <a:ea typeface="Nanum Myeongjo" panose="020B0604020202020204" charset="-127"/>
                <a:cs typeface="Segoe UI" panose="020B0502040204020203" pitchFamily="34" charset="0"/>
              </a:rPr>
              <a:t>Rus’an Nasrudin, Ph.D.</a:t>
            </a:r>
            <a:endParaRPr lang="en-ID" sz="2000" kern="0" dirty="0">
              <a:solidFill>
                <a:srgbClr val="FFFFFF"/>
              </a:solidFill>
              <a:latin typeface="Bembo" panose="02020502050201020203" pitchFamily="18" charset="0"/>
              <a:ea typeface="Kigelia Light" panose="020B0502040204020203" pitchFamily="34" charset="0"/>
              <a:cs typeface="Kigelia Light" panose="020B0502040204020203" pitchFamily="34" charset="0"/>
            </a:endParaRPr>
          </a:p>
          <a:p>
            <a:pPr algn="l" defTabSz="1219170"/>
            <a:r>
              <a:rPr lang="en-ID" sz="2000" kern="0" dirty="0">
                <a:solidFill>
                  <a:srgbClr val="FFFFFF"/>
                </a:solidFill>
                <a:latin typeface="Bembo" panose="02020502050201020203" pitchFamily="18" charset="0"/>
                <a:ea typeface="Kigelia Light" panose="020B0502040204020203" pitchFamily="34" charset="0"/>
                <a:cs typeface="Kigelia Light" panose="020B0502040204020203" pitchFamily="34" charset="0"/>
              </a:rPr>
              <a:t>IBER Monthly Webinar</a:t>
            </a:r>
            <a:r>
              <a:rPr lang="en-ID" sz="2000" dirty="0">
                <a:solidFill>
                  <a:srgbClr val="FFFFFF"/>
                </a:solidFill>
                <a:latin typeface="Bembo" panose="02020502050201020203" pitchFamily="18" charset="0"/>
                <a:ea typeface="Kigelia Light" panose="020B0502040204020203" pitchFamily="34" charset="0"/>
                <a:cs typeface="Kigelia Light" panose="020B0502040204020203" pitchFamily="34" charset="0"/>
              </a:rPr>
              <a:t>, </a:t>
            </a:r>
            <a:r>
              <a:rPr lang="en-ID" sz="2000" kern="0" dirty="0">
                <a:solidFill>
                  <a:srgbClr val="FFFFFF"/>
                </a:solidFill>
                <a:latin typeface="Bembo" panose="02020502050201020203" pitchFamily="18" charset="0"/>
                <a:ea typeface="Kigelia Light" panose="020B0502040204020203" pitchFamily="34" charset="0"/>
                <a:cs typeface="Kigelia Light" panose="020B0502040204020203" pitchFamily="34" charset="0"/>
              </a:rPr>
              <a:t>Feb 25, 2022</a:t>
            </a:r>
            <a:endParaRPr lang="en-US" sz="1900" b="1" dirty="0">
              <a:latin typeface="Nanum Myeongjo" panose="020B0604020202020204" charset="-127"/>
              <a:ea typeface="Nanum Myeongjo" panose="020B0604020202020204" charset="-127"/>
              <a:cs typeface="Segoe UI" panose="020B0502040204020203" pitchFamily="34" charset="0"/>
            </a:endParaRPr>
          </a:p>
        </p:txBody>
      </p:sp>
      <p:sp>
        <p:nvSpPr>
          <p:cNvPr id="10" name="Google Shape;250;p30">
            <a:extLst>
              <a:ext uri="{FF2B5EF4-FFF2-40B4-BE49-F238E27FC236}">
                <a16:creationId xmlns:a16="http://schemas.microsoft.com/office/drawing/2014/main" id="{A0C08937-8C6C-4823-A735-B887BA8196E0}"/>
              </a:ext>
            </a:extLst>
          </p:cNvPr>
          <p:cNvSpPr txBox="1">
            <a:spLocks/>
          </p:cNvSpPr>
          <p:nvPr/>
        </p:nvSpPr>
        <p:spPr>
          <a:xfrm>
            <a:off x="649982" y="2193869"/>
            <a:ext cx="7414365" cy="2746495"/>
          </a:xfrm>
          <a:prstGeom prst="rect">
            <a:avLst/>
          </a:prstGeom>
          <a:solidFill>
            <a:schemeClr val="tx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Nanum Myeongjo"/>
              <a:buNone/>
              <a:defRPr sz="3800" b="1" i="0" u="none" strike="noStrike" cap="none">
                <a:solidFill>
                  <a:schemeClr val="lt1"/>
                </a:solidFill>
                <a:latin typeface="Nanum Myeongjo"/>
                <a:ea typeface="Nanum Myeongjo"/>
                <a:cs typeface="Nanum Myeongjo"/>
                <a:sym typeface="Nanum Myeongj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defTabSz="1219170">
              <a:buClr>
                <a:srgbClr val="2A2828"/>
              </a:buClr>
            </a:pPr>
            <a:r>
              <a:rPr lang="en-US" sz="4000" kern="0" dirty="0">
                <a:solidFill>
                  <a:srgbClr val="FFFFFF"/>
                </a:solidFill>
              </a:rPr>
              <a:t>Come Hell or High Water:</a:t>
            </a:r>
            <a:br>
              <a:rPr lang="en-US" sz="4000" kern="0" dirty="0">
                <a:solidFill>
                  <a:srgbClr val="FFFFFF"/>
                </a:solidFill>
              </a:rPr>
            </a:br>
            <a:r>
              <a:rPr lang="en-US" sz="4000" kern="0" dirty="0">
                <a:solidFill>
                  <a:srgbClr val="D39F6B"/>
                </a:solidFill>
              </a:rPr>
              <a:t>The 2020 Indonesia Regional Election’s Turnout in the Time of Covid-19</a:t>
            </a:r>
          </a:p>
          <a:p>
            <a:pPr algn="l" defTabSz="1219170">
              <a:buClr>
                <a:srgbClr val="2A2828"/>
              </a:buClr>
            </a:pPr>
            <a:endParaRPr lang="en-US" sz="4000" kern="0" dirty="0">
              <a:solidFill>
                <a:srgbClr val="D39F6B"/>
              </a:solidFill>
            </a:endParaRPr>
          </a:p>
          <a:p>
            <a:pPr algn="l" defTabSz="1219170">
              <a:buClr>
                <a:srgbClr val="2A2828"/>
              </a:buClr>
            </a:pPr>
            <a:r>
              <a:rPr lang="en-US" sz="1800" kern="0" dirty="0" err="1">
                <a:solidFill>
                  <a:srgbClr val="D39F6B"/>
                </a:solidFill>
              </a:rPr>
              <a:t>Yoshua</a:t>
            </a:r>
            <a:r>
              <a:rPr lang="en-US" sz="1800" kern="0" dirty="0">
                <a:solidFill>
                  <a:srgbClr val="D39F6B"/>
                </a:solidFill>
              </a:rPr>
              <a:t> Caesar Justinus, Teguh </a:t>
            </a:r>
            <a:r>
              <a:rPr lang="en-US" sz="1800" kern="0" dirty="0" err="1">
                <a:solidFill>
                  <a:srgbClr val="D39F6B"/>
                </a:solidFill>
              </a:rPr>
              <a:t>Dartanto</a:t>
            </a:r>
            <a:r>
              <a:rPr lang="en-US" sz="1800" kern="0" dirty="0">
                <a:solidFill>
                  <a:srgbClr val="D39F6B"/>
                </a:solidFill>
              </a:rPr>
              <a:t>, Rus’an Nasrudin</a:t>
            </a:r>
          </a:p>
          <a:p>
            <a:pPr algn="l" defTabSz="1219170">
              <a:buClr>
                <a:srgbClr val="2A2828"/>
              </a:buClr>
            </a:pPr>
            <a:endParaRPr lang="en-US" sz="1800" kern="0" dirty="0">
              <a:solidFill>
                <a:srgbClr val="D39F6B"/>
              </a:solidFill>
            </a:endParaRPr>
          </a:p>
          <a:p>
            <a:pPr algn="l" defTabSz="1219170">
              <a:buClr>
                <a:srgbClr val="2A2828"/>
              </a:buClr>
            </a:pPr>
            <a:endParaRPr lang="en-US" sz="1800" kern="0" dirty="0">
              <a:solidFill>
                <a:srgbClr val="D39F6B"/>
              </a:solidFill>
            </a:endParaRPr>
          </a:p>
        </p:txBody>
      </p:sp>
      <p:sp>
        <p:nvSpPr>
          <p:cNvPr id="11" name="Google Shape;187;p33">
            <a:extLst>
              <a:ext uri="{FF2B5EF4-FFF2-40B4-BE49-F238E27FC236}">
                <a16:creationId xmlns:a16="http://schemas.microsoft.com/office/drawing/2014/main" id="{6D3565E2-3320-4991-9350-51817EA360B0}"/>
              </a:ext>
            </a:extLst>
          </p:cNvPr>
          <p:cNvSpPr/>
          <p:nvPr/>
        </p:nvSpPr>
        <p:spPr>
          <a:xfrm>
            <a:off x="539827" y="1472965"/>
            <a:ext cx="7524520" cy="2746495"/>
          </a:xfrm>
          <a:prstGeom prst="rect">
            <a:avLst/>
          </a:prstGeom>
          <a:noFill/>
          <a:ln w="19050" cap="flat" cmpd="sng">
            <a:solidFill>
              <a:srgbClr val="D39F6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52;p30">
            <a:extLst>
              <a:ext uri="{FF2B5EF4-FFF2-40B4-BE49-F238E27FC236}">
                <a16:creationId xmlns:a16="http://schemas.microsoft.com/office/drawing/2014/main" id="{C364899B-1672-48DE-83B3-369391967987}"/>
              </a:ext>
            </a:extLst>
          </p:cNvPr>
          <p:cNvSpPr txBox="1">
            <a:spLocks/>
          </p:cNvSpPr>
          <p:nvPr/>
        </p:nvSpPr>
        <p:spPr>
          <a:xfrm>
            <a:off x="649982" y="6179478"/>
            <a:ext cx="2054400" cy="2328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en-ID" sz="1867" kern="0" dirty="0">
              <a:solidFill>
                <a:srgbClr val="FFFFFF"/>
              </a:solidFill>
              <a:latin typeface="Bembo" panose="02020502050201020203" pitchFamily="18" charset="0"/>
              <a:ea typeface="Kigelia Light" panose="020B0502040204020203" pitchFamily="34" charset="0"/>
              <a:cs typeface="Kigelia Light" panose="020B0502040204020203" pitchFamily="34" charset="0"/>
            </a:endParaRPr>
          </a:p>
        </p:txBody>
      </p:sp>
      <p:pic>
        <p:nvPicPr>
          <p:cNvPr id="8" name="Picture 8">
            <a:extLst>
              <a:ext uri="{FF2B5EF4-FFF2-40B4-BE49-F238E27FC236}">
                <a16:creationId xmlns:a16="http://schemas.microsoft.com/office/drawing/2014/main" id="{EA703AF7-03BF-40BF-862A-C9C742E13BC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62584" y="266730"/>
            <a:ext cx="2598176" cy="101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4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Underpinning hypothesis</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Content Placeholder 5">
            <a:extLst>
              <a:ext uri="{FF2B5EF4-FFF2-40B4-BE49-F238E27FC236}">
                <a16:creationId xmlns:a16="http://schemas.microsoft.com/office/drawing/2014/main" id="{099938D8-F5EC-41C2-B585-94B73C77DD4E}"/>
              </a:ext>
            </a:extLst>
          </p:cNvPr>
          <p:cNvSpPr>
            <a:spLocks noGrp="1"/>
          </p:cNvSpPr>
          <p:nvPr>
            <p:ph idx="1"/>
          </p:nvPr>
        </p:nvSpPr>
        <p:spPr>
          <a:xfrm>
            <a:off x="838200" y="1825625"/>
            <a:ext cx="10515600" cy="4351338"/>
          </a:xfrm>
        </p:spPr>
        <p:txBody>
          <a:bodyPr numCol="1">
            <a:noAutofit/>
          </a:bodyPr>
          <a:lstStyle/>
          <a:p>
            <a:pPr marL="0" indent="0">
              <a:lnSpc>
                <a:spcPct val="120000"/>
              </a:lnSpc>
              <a:buNone/>
            </a:pPr>
            <a:r>
              <a:rPr lang="en-US" sz="1600" dirty="0">
                <a:latin typeface="Segoe UI" panose="020B0502040204020203" pitchFamily="34" charset="0"/>
                <a:cs typeface="Segoe UI" panose="020B0502040204020203" pitchFamily="34" charset="0"/>
              </a:rPr>
              <a:t>Demographic and socioeconomic also play factor in encouraging (</a:t>
            </a:r>
            <a:r>
              <a:rPr lang="en-US" sz="1600" dirty="0" err="1">
                <a:latin typeface="Segoe UI" panose="020B0502040204020203" pitchFamily="34" charset="0"/>
                <a:cs typeface="Segoe UI" panose="020B0502040204020203" pitchFamily="34" charset="0"/>
              </a:rPr>
              <a:t>Geys</a:t>
            </a:r>
            <a:r>
              <a:rPr lang="en-US" sz="1600" dirty="0">
                <a:latin typeface="Segoe UI" panose="020B0502040204020203" pitchFamily="34" charset="0"/>
                <a:cs typeface="Segoe UI" panose="020B0502040204020203" pitchFamily="34" charset="0"/>
              </a:rPr>
              <a:t>, 2005) or discouraging (</a:t>
            </a:r>
            <a:r>
              <a:rPr lang="en-US" sz="1600" dirty="0" err="1">
                <a:latin typeface="Segoe UI" panose="020B0502040204020203" pitchFamily="34" charset="0"/>
                <a:cs typeface="Segoe UI" panose="020B0502040204020203" pitchFamily="34" charset="0"/>
              </a:rPr>
              <a:t>Incantalupo</a:t>
            </a:r>
            <a:r>
              <a:rPr lang="en-US" sz="1600" dirty="0">
                <a:latin typeface="Segoe UI" panose="020B0502040204020203" pitchFamily="34" charset="0"/>
                <a:cs typeface="Segoe UI" panose="020B0502040204020203" pitchFamily="34" charset="0"/>
              </a:rPr>
              <a:t>, 2011; </a:t>
            </a:r>
            <a:r>
              <a:rPr lang="en-US" sz="1600" dirty="0" err="1">
                <a:latin typeface="Segoe UI" panose="020B0502040204020203" pitchFamily="34" charset="0"/>
                <a:cs typeface="Segoe UI" panose="020B0502040204020203" pitchFamily="34" charset="0"/>
              </a:rPr>
              <a:t>Cebula</a:t>
            </a:r>
            <a:r>
              <a:rPr lang="en-US" sz="1600" dirty="0">
                <a:latin typeface="Segoe UI" panose="020B0502040204020203" pitchFamily="34" charset="0"/>
                <a:cs typeface="Segoe UI" panose="020B0502040204020203" pitchFamily="34" charset="0"/>
              </a:rPr>
              <a:t>, 2017) voters to vote. Whereas political variables have also been found to affect turnout (</a:t>
            </a:r>
            <a:r>
              <a:rPr lang="en-US" sz="1600" dirty="0" err="1">
                <a:latin typeface="Segoe UI" panose="020B0502040204020203" pitchFamily="34" charset="0"/>
                <a:cs typeface="Segoe UI" panose="020B0502040204020203" pitchFamily="34" charset="0"/>
              </a:rPr>
              <a:t>Shachar</a:t>
            </a:r>
            <a:r>
              <a:rPr lang="en-US" sz="1600" dirty="0">
                <a:latin typeface="Segoe UI" panose="020B0502040204020203" pitchFamily="34" charset="0"/>
                <a:cs typeface="Segoe UI" panose="020B0502040204020203" pitchFamily="34" charset="0"/>
              </a:rPr>
              <a:t> and Nalebuff, 1999; </a:t>
            </a:r>
            <a:r>
              <a:rPr lang="en-US" sz="1600" dirty="0" err="1">
                <a:latin typeface="Segoe UI" panose="020B0502040204020203" pitchFamily="34" charset="0"/>
                <a:cs typeface="Segoe UI" panose="020B0502040204020203" pitchFamily="34" charset="0"/>
              </a:rPr>
              <a:t>Geys</a:t>
            </a:r>
            <a:r>
              <a:rPr lang="en-US" sz="1600" dirty="0">
                <a:latin typeface="Segoe UI" panose="020B0502040204020203" pitchFamily="34" charset="0"/>
                <a:cs typeface="Segoe UI" panose="020B0502040204020203" pitchFamily="34" charset="0"/>
              </a:rPr>
              <a:t>, 2005; De Benedetto and De Paola, 2016; </a:t>
            </a:r>
            <a:r>
              <a:rPr lang="en-US" sz="1600" dirty="0" err="1">
                <a:latin typeface="Segoe UI" panose="020B0502040204020203" pitchFamily="34" charset="0"/>
                <a:cs typeface="Segoe UI" panose="020B0502040204020203" pitchFamily="34" charset="0"/>
              </a:rPr>
              <a:t>Veiga</a:t>
            </a:r>
            <a:r>
              <a:rPr lang="en-US" sz="1600" dirty="0">
                <a:latin typeface="Segoe UI" panose="020B0502040204020203" pitchFamily="34" charset="0"/>
                <a:cs typeface="Segoe UI" panose="020B0502040204020203" pitchFamily="34" charset="0"/>
              </a:rPr>
              <a:t> and </a:t>
            </a:r>
            <a:r>
              <a:rPr lang="en-US" sz="1600" dirty="0" err="1">
                <a:latin typeface="Segoe UI" panose="020B0502040204020203" pitchFamily="34" charset="0"/>
                <a:cs typeface="Segoe UI" panose="020B0502040204020203" pitchFamily="34" charset="0"/>
              </a:rPr>
              <a:t>Veiga</a:t>
            </a:r>
            <a:r>
              <a:rPr lang="en-US" sz="1600" dirty="0">
                <a:latin typeface="Segoe UI" panose="020B0502040204020203" pitchFamily="34" charset="0"/>
                <a:cs typeface="Segoe UI" panose="020B0502040204020203" pitchFamily="34" charset="0"/>
              </a:rPr>
              <a:t>, 2018).</a:t>
            </a:r>
            <a:endParaRPr lang="en-US" sz="1600" b="1" dirty="0">
              <a:latin typeface="Segoe UI" panose="020B0502040204020203" pitchFamily="34" charset="0"/>
              <a:cs typeface="Segoe UI" panose="020B0502040204020203" pitchFamily="34" charset="0"/>
            </a:endParaRPr>
          </a:p>
          <a:p>
            <a:pPr marL="0" indent="0">
              <a:lnSpc>
                <a:spcPct val="120000"/>
              </a:lnSpc>
              <a:buNone/>
            </a:pPr>
            <a:r>
              <a:rPr lang="en-US" sz="1600" b="1" dirty="0">
                <a:latin typeface="Segoe UI" panose="020B0502040204020203" pitchFamily="34" charset="0"/>
                <a:cs typeface="Segoe UI" panose="020B0502040204020203" pitchFamily="34" charset="0"/>
              </a:rPr>
              <a:t>Literature on COVID and Turnout</a:t>
            </a:r>
          </a:p>
          <a:p>
            <a:pPr>
              <a:lnSpc>
                <a:spcPct val="120000"/>
              </a:lnSpc>
            </a:pPr>
            <a:r>
              <a:rPr lang="en-US" sz="1600" dirty="0">
                <a:latin typeface="Segoe UI" panose="020B0502040204020203" pitchFamily="34" charset="0"/>
                <a:cs typeface="Segoe UI" panose="020B0502040204020203" pitchFamily="34" charset="0"/>
              </a:rPr>
              <a:t>The growing literatures in this topic have generally shown that the </a:t>
            </a:r>
            <a:r>
              <a:rPr lang="en-US" sz="1600" b="1" dirty="0">
                <a:latin typeface="Segoe UI" panose="020B0502040204020203" pitchFamily="34" charset="0"/>
                <a:cs typeface="Segoe UI" panose="020B0502040204020203" pitchFamily="34" charset="0"/>
              </a:rPr>
              <a:t>increase of COVID</a:t>
            </a:r>
            <a:r>
              <a:rPr lang="en-US" sz="1600" dirty="0">
                <a:latin typeface="Segoe UI" panose="020B0502040204020203" pitchFamily="34" charset="0"/>
                <a:cs typeface="Segoe UI" panose="020B0502040204020203" pitchFamily="34" charset="0"/>
              </a:rPr>
              <a:t> cases or deaths </a:t>
            </a:r>
            <a:r>
              <a:rPr lang="en-US" sz="1600" b="1" dirty="0">
                <a:latin typeface="Segoe UI" panose="020B0502040204020203" pitchFamily="34" charset="0"/>
                <a:cs typeface="Segoe UI" panose="020B0502040204020203" pitchFamily="34" charset="0"/>
              </a:rPr>
              <a:t>leads to lower turnout</a:t>
            </a:r>
            <a:r>
              <a:rPr lang="en-US" sz="1600" dirty="0">
                <a:latin typeface="Segoe UI" panose="020B0502040204020203" pitchFamily="34" charset="0"/>
                <a:cs typeface="Segoe UI" panose="020B0502040204020203" pitchFamily="34" charset="0"/>
              </a:rPr>
              <a:t> (Fernandez-</a:t>
            </a:r>
            <a:r>
              <a:rPr lang="en-US" sz="1600" dirty="0" err="1">
                <a:latin typeface="Segoe UI" panose="020B0502040204020203" pitchFamily="34" charset="0"/>
                <a:cs typeface="Segoe UI" panose="020B0502040204020203" pitchFamily="34" charset="0"/>
              </a:rPr>
              <a:t>Navia</a:t>
            </a:r>
            <a:r>
              <a:rPr lang="en-US" sz="1600" dirty="0">
                <a:latin typeface="Segoe UI" panose="020B0502040204020203" pitchFamily="34" charset="0"/>
                <a:cs typeface="Segoe UI" panose="020B0502040204020203" pitchFamily="34" charset="0"/>
              </a:rPr>
              <a:t> et al. 2020; Santana et al., 2020; Chirwa et al., 2021; Noury et al., 2021). However, </a:t>
            </a:r>
            <a:r>
              <a:rPr lang="en-US" sz="1600" dirty="0" err="1">
                <a:latin typeface="Segoe UI" panose="020B0502040204020203" pitchFamily="34" charset="0"/>
                <a:cs typeface="Segoe UI" panose="020B0502040204020203" pitchFamily="34" charset="0"/>
              </a:rPr>
              <a:t>Baccini</a:t>
            </a:r>
            <a:r>
              <a:rPr lang="en-US" sz="1600" dirty="0">
                <a:latin typeface="Segoe UI" panose="020B0502040204020203" pitchFamily="34" charset="0"/>
                <a:cs typeface="Segoe UI" panose="020B0502040204020203" pitchFamily="34" charset="0"/>
              </a:rPr>
              <a:t> et al. (2021) find some evidence that </a:t>
            </a:r>
            <a:r>
              <a:rPr lang="en-US" sz="1600" b="1" dirty="0">
                <a:latin typeface="Segoe UI" panose="020B0502040204020203" pitchFamily="34" charset="0"/>
                <a:cs typeface="Segoe UI" panose="020B0502040204020203" pitchFamily="34" charset="0"/>
              </a:rPr>
              <a:t>COVID-19 incidence had a positive effect on voter turnout</a:t>
            </a:r>
            <a:r>
              <a:rPr lang="en-US" sz="1600" dirty="0">
                <a:latin typeface="Segoe UI" panose="020B0502040204020203" pitchFamily="34" charset="0"/>
                <a:cs typeface="Segoe UI" panose="020B0502040204020203" pitchFamily="34" charset="0"/>
              </a:rPr>
              <a:t>.</a:t>
            </a:r>
          </a:p>
          <a:p>
            <a:pPr marL="0" indent="0">
              <a:lnSpc>
                <a:spcPct val="120000"/>
              </a:lnSpc>
              <a:buNone/>
            </a:pPr>
            <a:r>
              <a:rPr lang="en-US" sz="1600" b="1" dirty="0">
                <a:latin typeface="Segoe UI" panose="020B0502040204020203" pitchFamily="34" charset="0"/>
                <a:cs typeface="Segoe UI" panose="020B0502040204020203" pitchFamily="34" charset="0"/>
              </a:rPr>
              <a:t>Literature on Other Infectious Disease and Turnout</a:t>
            </a:r>
          </a:p>
          <a:p>
            <a:pPr>
              <a:lnSpc>
                <a:spcPct val="120000"/>
              </a:lnSpc>
            </a:pPr>
            <a:r>
              <a:rPr lang="en-US" sz="1600" dirty="0">
                <a:latin typeface="Segoe UI" panose="020B0502040204020203" pitchFamily="34" charset="0"/>
                <a:cs typeface="Segoe UI" panose="020B0502040204020203" pitchFamily="34" charset="0"/>
              </a:rPr>
              <a:t>Because of COVID-19 being relatively new, this study also looks up past literatures studying the effect of infectious diseases on turnout. </a:t>
            </a:r>
            <a:r>
              <a:rPr lang="en-US" sz="1600" b="1" dirty="0">
                <a:latin typeface="Segoe UI" panose="020B0502040204020203" pitchFamily="34" charset="0"/>
                <a:cs typeface="Segoe UI" panose="020B0502040204020203" pitchFamily="34" charset="0"/>
              </a:rPr>
              <a:t>The</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literatures seem to back up the COVID findings</a:t>
            </a:r>
            <a:r>
              <a:rPr lang="en-US" sz="1600" dirty="0">
                <a:latin typeface="Segoe UI" panose="020B0502040204020203" pitchFamily="34" charset="0"/>
                <a:cs typeface="Segoe UI" panose="020B0502040204020203" pitchFamily="34" charset="0"/>
              </a:rPr>
              <a:t>, as noted in Mexico H1N1 epidemic (Gutierrez et al., 2020) and Ebola scare in the US (</a:t>
            </a:r>
            <a:r>
              <a:rPr lang="en-US" sz="1600" dirty="0" err="1">
                <a:latin typeface="Segoe UI" panose="020B0502040204020203" pitchFamily="34" charset="0"/>
                <a:cs typeface="Segoe UI" panose="020B0502040204020203" pitchFamily="34" charset="0"/>
              </a:rPr>
              <a:t>Campante</a:t>
            </a:r>
            <a:r>
              <a:rPr lang="en-US" sz="1600" dirty="0">
                <a:latin typeface="Segoe UI" panose="020B0502040204020203" pitchFamily="34" charset="0"/>
                <a:cs typeface="Segoe UI" panose="020B0502040204020203" pitchFamily="34" charset="0"/>
              </a:rPr>
              <a:t> et al, 2020), </a:t>
            </a:r>
            <a:r>
              <a:rPr lang="en-US" sz="1600" b="1" dirty="0">
                <a:latin typeface="Segoe UI" panose="020B0502040204020203" pitchFamily="34" charset="0"/>
                <a:cs typeface="Segoe UI" panose="020B0502040204020203" pitchFamily="34" charset="0"/>
              </a:rPr>
              <a:t>although</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the study of 1918 Spanish Flu on voter 1918 Midterm Elections’ turnout suggests no impact at all </a:t>
            </a:r>
            <a:r>
              <a:rPr lang="en-US" sz="1600" dirty="0">
                <a:latin typeface="Segoe UI" panose="020B0502040204020203" pitchFamily="34" charset="0"/>
                <a:cs typeface="Segoe UI" panose="020B0502040204020203" pitchFamily="34" charset="0"/>
              </a:rPr>
              <a:t>(Abad and Maurer, 2021).</a:t>
            </a:r>
          </a:p>
        </p:txBody>
      </p:sp>
      <p:sp>
        <p:nvSpPr>
          <p:cNvPr id="9" name="Slide Number Placeholder 1">
            <a:extLst>
              <a:ext uri="{FF2B5EF4-FFF2-40B4-BE49-F238E27FC236}">
                <a16:creationId xmlns:a16="http://schemas.microsoft.com/office/drawing/2014/main" id="{33BFFE4A-0D32-45E4-BBAC-FB79C5D72247}"/>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10</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119124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500056" y="4154556"/>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503104" y="2921508"/>
            <a:ext cx="10506456" cy="1014984"/>
          </a:xfrm>
        </p:spPr>
        <p:txBody>
          <a:bodyPr anchor="b">
            <a:normAutofit/>
          </a:bodyPr>
          <a:lstStyle/>
          <a:p>
            <a:r>
              <a:rPr lang="en-AU" sz="2400" b="1" dirty="0">
                <a:latin typeface="Segoe UI" panose="020B0502040204020203" pitchFamily="34" charset="0"/>
                <a:cs typeface="Segoe UI" panose="020B0502040204020203" pitchFamily="34" charset="0"/>
              </a:rPr>
              <a:t>Empirical design</a:t>
            </a: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ID"/>
          </a:p>
        </p:txBody>
      </p:sp>
      <p:sp>
        <p:nvSpPr>
          <p:cNvPr id="2" name="Slide Number Placeholder 1">
            <a:extLst>
              <a:ext uri="{FF2B5EF4-FFF2-40B4-BE49-F238E27FC236}">
                <a16:creationId xmlns:a16="http://schemas.microsoft.com/office/drawing/2014/main" id="{BACFD8C1-2C22-4FE1-8438-E40456CEC9A9}"/>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11</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96653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Empirical challenges</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Content Placeholder 5">
            <a:extLst>
              <a:ext uri="{FF2B5EF4-FFF2-40B4-BE49-F238E27FC236}">
                <a16:creationId xmlns:a16="http://schemas.microsoft.com/office/drawing/2014/main" id="{099938D8-F5EC-41C2-B585-94B73C77DD4E}"/>
              </a:ext>
            </a:extLst>
          </p:cNvPr>
          <p:cNvSpPr>
            <a:spLocks noGrp="1"/>
          </p:cNvSpPr>
          <p:nvPr>
            <p:ph idx="1"/>
          </p:nvPr>
        </p:nvSpPr>
        <p:spPr>
          <a:xfrm>
            <a:off x="838200" y="1825625"/>
            <a:ext cx="10515600" cy="4351338"/>
          </a:xfrm>
        </p:spPr>
        <p:txBody>
          <a:bodyPr numCol="1">
            <a:noAutofit/>
          </a:bodyPr>
          <a:lstStyle/>
          <a:p>
            <a:pPr marL="0" indent="0">
              <a:lnSpc>
                <a:spcPct val="120000"/>
              </a:lnSpc>
              <a:buNone/>
            </a:pPr>
            <a:r>
              <a:rPr lang="en-US" sz="1600" dirty="0">
                <a:latin typeface="Segoe UI" panose="020B0502040204020203" pitchFamily="34" charset="0"/>
                <a:cs typeface="Segoe UI" panose="020B0502040204020203" pitchFamily="34" charset="0"/>
              </a:rPr>
              <a:t>Causal inference set up for examining Covid-19 impact has been disputed around two main issues:</a:t>
            </a:r>
          </a:p>
          <a:p>
            <a:pPr>
              <a:lnSpc>
                <a:spcPct val="120000"/>
              </a:lnSpc>
            </a:pPr>
            <a:r>
              <a:rPr lang="en-US" sz="1600" dirty="0">
                <a:latin typeface="Segoe UI" panose="020B0502040204020203" pitchFamily="34" charset="0"/>
                <a:cs typeface="Segoe UI" panose="020B0502040204020203" pitchFamily="34" charset="0"/>
              </a:rPr>
              <a:t>Decomposing the cause and effect between the infection and the containment policies</a:t>
            </a:r>
          </a:p>
          <a:p>
            <a:pPr>
              <a:lnSpc>
                <a:spcPct val="120000"/>
              </a:lnSpc>
            </a:pPr>
            <a:r>
              <a:rPr lang="en-US" sz="1600" dirty="0">
                <a:latin typeface="Segoe UI" panose="020B0502040204020203" pitchFamily="34" charset="0"/>
                <a:cs typeface="Segoe UI" panose="020B0502040204020203" pitchFamily="34" charset="0"/>
              </a:rPr>
              <a:t>Conventional threats to estimate validity: reverse causality (restriction because of cases), unobserved (voluntary precautions), anticipation (lag and delays), spillovers (Goodman-Bacon &amp; Marcus, 2020)</a:t>
            </a:r>
          </a:p>
          <a:p>
            <a:pPr>
              <a:lnSpc>
                <a:spcPct val="120000"/>
              </a:lnSpc>
            </a:pPr>
            <a:r>
              <a:rPr lang="en-US" sz="1600" dirty="0">
                <a:latin typeface="Segoe UI" panose="020B0502040204020203" pitchFamily="34" charset="0"/>
                <a:cs typeface="Segoe UI" panose="020B0502040204020203" pitchFamily="34" charset="0"/>
              </a:rPr>
              <a:t>Caveats: our empirical analysis is limited to identifying the composite effects of the pandemic elements relying on the assumptions that voluntary precautions, anticipation and spillovers did not confound the main parameter of estimate on top of the fundamental parallel trend assumption. </a:t>
            </a:r>
          </a:p>
          <a:p>
            <a:pPr marL="0" indent="0">
              <a:lnSpc>
                <a:spcPct val="120000"/>
              </a:lnSpc>
              <a:buNone/>
            </a:pPr>
            <a:endParaRPr lang="en-US" sz="1600" dirty="0">
              <a:latin typeface="Segoe UI" panose="020B0502040204020203" pitchFamily="34" charset="0"/>
              <a:cs typeface="Segoe UI" panose="020B0502040204020203" pitchFamily="34" charset="0"/>
            </a:endParaRPr>
          </a:p>
        </p:txBody>
      </p:sp>
      <p:sp>
        <p:nvSpPr>
          <p:cNvPr id="9" name="Slide Number Placeholder 1">
            <a:extLst>
              <a:ext uri="{FF2B5EF4-FFF2-40B4-BE49-F238E27FC236}">
                <a16:creationId xmlns:a16="http://schemas.microsoft.com/office/drawing/2014/main" id="{33BFFE4A-0D32-45E4-BBAC-FB79C5D72247}"/>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12</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69894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Data and variables</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mc:AlternateContent xmlns:mc="http://schemas.openxmlformats.org/markup-compatibility/2006" xmlns:a14="http://schemas.microsoft.com/office/drawing/2010/main">
        <mc:Choice Requires="a14">
          <p:graphicFrame>
            <p:nvGraphicFramePr>
              <p:cNvPr id="9" name="Table 14">
                <a:extLst>
                  <a:ext uri="{FF2B5EF4-FFF2-40B4-BE49-F238E27FC236}">
                    <a16:creationId xmlns:a16="http://schemas.microsoft.com/office/drawing/2014/main" id="{4986A7DB-0B26-4AF0-AA7D-864BC3434190}"/>
                  </a:ext>
                </a:extLst>
              </p:cNvPr>
              <p:cNvGraphicFramePr>
                <a:graphicFrameLocks noGrp="1"/>
              </p:cNvGraphicFramePr>
              <p:nvPr>
                <p:extLst>
                  <p:ext uri="{D42A27DB-BD31-4B8C-83A1-F6EECF244321}">
                    <p14:modId xmlns:p14="http://schemas.microsoft.com/office/powerpoint/2010/main" val="2687538812"/>
                  </p:ext>
                </p:extLst>
              </p:nvPr>
            </p:nvGraphicFramePr>
            <p:xfrm>
              <a:off x="528810" y="2754219"/>
              <a:ext cx="11160087" cy="3393875"/>
            </p:xfrm>
            <a:graphic>
              <a:graphicData uri="http://schemas.openxmlformats.org/drawingml/2006/table">
                <a:tbl>
                  <a:tblPr firstRow="1" bandRow="1">
                    <a:tableStyleId>{F5AB1C69-6EDB-4FF4-983F-18BD219EF322}</a:tableStyleId>
                  </a:tblPr>
                  <a:tblGrid>
                    <a:gridCol w="2049137">
                      <a:extLst>
                        <a:ext uri="{9D8B030D-6E8A-4147-A177-3AD203B41FA5}">
                          <a16:colId xmlns:a16="http://schemas.microsoft.com/office/drawing/2014/main" val="1959072739"/>
                        </a:ext>
                      </a:extLst>
                    </a:gridCol>
                    <a:gridCol w="7788925">
                      <a:extLst>
                        <a:ext uri="{9D8B030D-6E8A-4147-A177-3AD203B41FA5}">
                          <a16:colId xmlns:a16="http://schemas.microsoft.com/office/drawing/2014/main" val="1439590504"/>
                        </a:ext>
                      </a:extLst>
                    </a:gridCol>
                    <a:gridCol w="1322025">
                      <a:extLst>
                        <a:ext uri="{9D8B030D-6E8A-4147-A177-3AD203B41FA5}">
                          <a16:colId xmlns:a16="http://schemas.microsoft.com/office/drawing/2014/main" val="1866014640"/>
                        </a:ext>
                      </a:extLst>
                    </a:gridCol>
                  </a:tblGrid>
                  <a:tr h="294326">
                    <a:tc>
                      <a:txBody>
                        <a:bodyPr/>
                        <a:lstStyle/>
                        <a:p>
                          <a:pPr algn="ctr"/>
                          <a:r>
                            <a:rPr lang="en-US" sz="1500" dirty="0">
                              <a:solidFill>
                                <a:schemeClr val="tx1"/>
                              </a:solidFill>
                              <a:latin typeface="Segoe UI" panose="020B0502040204020203" pitchFamily="34" charset="0"/>
                              <a:cs typeface="Segoe UI" panose="020B0502040204020203" pitchFamily="34" charset="0"/>
                            </a:rPr>
                            <a:t>Variable</a:t>
                          </a:r>
                          <a:endParaRPr lang="en-ID" sz="1500" dirty="0">
                            <a:solidFill>
                              <a:schemeClr val="tx1"/>
                            </a:solidFill>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Description</a:t>
                          </a:r>
                          <a:endParaRPr lang="en-ID" sz="1500" dirty="0">
                            <a:solidFill>
                              <a:schemeClr val="tx1"/>
                            </a:solidFill>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Source</a:t>
                          </a:r>
                          <a:endParaRPr lang="en-ID" sz="1500" dirty="0">
                            <a:solidFill>
                              <a:schemeClr val="tx1"/>
                            </a:solidFill>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5705718"/>
                      </a:ext>
                    </a:extLst>
                  </a:tr>
                  <a:tr h="356448">
                    <a:tc>
                      <a:txBody>
                        <a:bodyPr/>
                        <a:lstStyle/>
                        <a:p>
                          <a:pPr/>
                          <a14:m>
                            <m:oMathPara xmlns:m="http://schemas.openxmlformats.org/officeDocument/2006/math">
                              <m:oMathParaPr>
                                <m:jc m:val="centerGroup"/>
                              </m:oMathParaPr>
                              <m:oMath xmlns:m="http://schemas.openxmlformats.org/officeDocument/2006/math">
                                <m:r>
                                  <a:rPr lang="en-ID" sz="1500" i="1" kern="1200" smtClean="0">
                                    <a:solidFill>
                                      <a:schemeClr val="dk1"/>
                                    </a:solidFill>
                                    <a:effectLst/>
                                    <a:latin typeface="Cambria Math" panose="02040503050406030204" pitchFamily="18" charset="0"/>
                                    <a:ea typeface="+mn-ea"/>
                                    <a:cs typeface="+mn-cs"/>
                                  </a:rPr>
                                  <m:t>𝑇𝑢𝑟𝑛𝑜𝑢</m:t>
                                </m:r>
                                <m:sSub>
                                  <m:sSubPr>
                                    <m:ctrlPr>
                                      <a:rPr lang="en-ID" sz="1500" i="1" kern="1200">
                                        <a:solidFill>
                                          <a:schemeClr val="dk1"/>
                                        </a:solidFill>
                                        <a:effectLst/>
                                        <a:latin typeface="Cambria Math" panose="02040503050406030204" pitchFamily="18" charset="0"/>
                                        <a:ea typeface="+mn-ea"/>
                                        <a:cs typeface="+mn-cs"/>
                                      </a:rPr>
                                    </m:ctrlPr>
                                  </m:sSubPr>
                                  <m:e>
                                    <m:r>
                                      <a:rPr lang="en-ID" sz="1500" i="1" kern="1200">
                                        <a:solidFill>
                                          <a:schemeClr val="dk1"/>
                                        </a:solidFill>
                                        <a:effectLst/>
                                        <a:latin typeface="Cambria Math" panose="02040503050406030204" pitchFamily="18" charset="0"/>
                                        <a:ea typeface="+mn-ea"/>
                                        <a:cs typeface="+mn-cs"/>
                                      </a:rPr>
                                      <m:t>𝑡</m:t>
                                    </m:r>
                                  </m:e>
                                  <m:sub>
                                    <m:r>
                                      <a:rPr lang="en-ID" sz="1500" i="1" kern="1200">
                                        <a:solidFill>
                                          <a:schemeClr val="dk1"/>
                                        </a:solidFill>
                                        <a:effectLst/>
                                        <a:latin typeface="Cambria Math" panose="02040503050406030204" pitchFamily="18" charset="0"/>
                                        <a:ea typeface="+mn-ea"/>
                                        <a:cs typeface="+mn-cs"/>
                                      </a:rPr>
                                      <m:t>𝑖</m:t>
                                    </m:r>
                                  </m:sub>
                                </m:sSub>
                                <m:r>
                                  <a:rPr lang="en-ID" sz="1500" i="1" kern="1200">
                                    <a:solidFill>
                                      <a:schemeClr val="dk1"/>
                                    </a:solidFill>
                                    <a:effectLst/>
                                    <a:latin typeface="Cambria Math" panose="02040503050406030204" pitchFamily="18" charset="0"/>
                                    <a:ea typeface="+mn-ea"/>
                                    <a:cs typeface="+mn-cs"/>
                                  </a:rPr>
                                  <m:t> </m:t>
                                </m:r>
                              </m:oMath>
                            </m:oMathPara>
                          </a14:m>
                          <a:endParaRPr lang="en-ID" sz="15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Percentage of eligible voters casting ballot on Election Day</a:t>
                          </a:r>
                          <a:endParaRPr lang="en-ID" sz="150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KPU</a:t>
                          </a:r>
                          <a:endParaRPr lang="en-ID" sz="1500" dirty="0">
                            <a:solidFill>
                              <a:schemeClr val="tx1"/>
                            </a:solidFill>
                            <a:latin typeface="Segoe UI" panose="020B0502040204020203" pitchFamily="34" charset="0"/>
                            <a:cs typeface="Segoe UI" panose="020B0502040204020203"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27857113"/>
                      </a:ext>
                    </a:extLst>
                  </a:tr>
                  <a:tr h="1162907">
                    <a:tc>
                      <a:txBody>
                        <a:bodyPr/>
                        <a:lstStyle/>
                        <a:p>
                          <a:pPr/>
                          <a14:m>
                            <m:oMathPara xmlns:m="http://schemas.openxmlformats.org/officeDocument/2006/math">
                              <m:oMathParaPr>
                                <m:jc m:val="centerGroup"/>
                              </m:oMathParaPr>
                              <m:oMath xmlns:m="http://schemas.openxmlformats.org/officeDocument/2006/math">
                                <m:r>
                                  <a:rPr lang="en-ID" sz="1500" i="1" kern="1200" smtClean="0">
                                    <a:solidFill>
                                      <a:schemeClr val="dk1"/>
                                    </a:solidFill>
                                    <a:effectLst/>
                                    <a:latin typeface="Cambria Math" panose="02040503050406030204" pitchFamily="18" charset="0"/>
                                    <a:ea typeface="+mn-ea"/>
                                    <a:cs typeface="+mn-cs"/>
                                  </a:rPr>
                                  <m:t>𝐶𝑂𝑉𝐼</m:t>
                                </m:r>
                                <m:sSub>
                                  <m:sSubPr>
                                    <m:ctrlPr>
                                      <a:rPr lang="en-US" sz="1500" b="0" i="1" kern="1200" smtClean="0">
                                        <a:solidFill>
                                          <a:schemeClr val="dk1"/>
                                        </a:solidFill>
                                        <a:effectLst/>
                                        <a:latin typeface="Cambria Math" panose="02040503050406030204" pitchFamily="18" charset="0"/>
                                        <a:ea typeface="+mn-ea"/>
                                        <a:cs typeface="+mn-cs"/>
                                      </a:rPr>
                                    </m:ctrlPr>
                                  </m:sSubPr>
                                  <m:e>
                                    <m:r>
                                      <a:rPr lang="en-ID" sz="1500" i="1" kern="1200" smtClean="0">
                                        <a:solidFill>
                                          <a:schemeClr val="dk1"/>
                                        </a:solidFill>
                                        <a:effectLst/>
                                        <a:latin typeface="Cambria Math" panose="02040503050406030204" pitchFamily="18" charset="0"/>
                                        <a:ea typeface="+mn-ea"/>
                                        <a:cs typeface="+mn-cs"/>
                                      </a:rPr>
                                      <m:t>𝐷</m:t>
                                    </m:r>
                                  </m:e>
                                  <m:sub>
                                    <m:r>
                                      <a:rPr lang="en-US" sz="1500" b="0" i="1" kern="1200" smtClean="0">
                                        <a:solidFill>
                                          <a:schemeClr val="dk1"/>
                                        </a:solidFill>
                                        <a:effectLst/>
                                        <a:latin typeface="Cambria Math" panose="02040503050406030204" pitchFamily="18" charset="0"/>
                                        <a:ea typeface="+mn-ea"/>
                                        <a:cs typeface="+mn-cs"/>
                                      </a:rPr>
                                      <m:t>𝑖</m:t>
                                    </m:r>
                                  </m:sub>
                                </m:sSub>
                              </m:oMath>
                            </m:oMathPara>
                          </a14:m>
                          <a:endParaRPr lang="en-ID" sz="15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4130" algn="ctr">
                            <a:lnSpc>
                              <a:spcPct val="150000"/>
                            </a:lnSpc>
                          </a:pPr>
                          <a:r>
                            <a:rPr lang="en-US" sz="1500" dirty="0">
                              <a:effectLst/>
                              <a:latin typeface="Segoe UI" panose="020B0502040204020203" pitchFamily="34" charset="0"/>
                              <a:ea typeface="Calibri" panose="020F0502020204030204" pitchFamily="34" charset="0"/>
                              <a:cs typeface="Segoe UI" panose="020B0502040204020203" pitchFamily="34" charset="0"/>
                            </a:rPr>
                            <a:t>Risk classification as pointed by </a:t>
                          </a:r>
                          <a:r>
                            <a:rPr lang="en-US" sz="1500" dirty="0" err="1">
                              <a:effectLst/>
                              <a:latin typeface="Segoe UI" panose="020B0502040204020203" pitchFamily="34" charset="0"/>
                              <a:ea typeface="Calibri" panose="020F0502020204030204" pitchFamily="34" charset="0"/>
                              <a:cs typeface="Segoe UI" panose="020B0502040204020203" pitchFamily="34" charset="0"/>
                            </a:rPr>
                            <a:t>Satgas</a:t>
                          </a:r>
                          <a:r>
                            <a:rPr lang="en-US" sz="1500" dirty="0">
                              <a:effectLst/>
                              <a:latin typeface="Segoe UI" panose="020B0502040204020203" pitchFamily="34" charset="0"/>
                              <a:ea typeface="Calibri" panose="020F0502020204030204" pitchFamily="34" charset="0"/>
                              <a:cs typeface="Segoe UI" panose="020B0502040204020203" pitchFamily="34" charset="0"/>
                            </a:rPr>
                            <a:t> COVID-19 as thresholds</a:t>
                          </a:r>
                          <a:endParaRPr lang="en-ID" sz="15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err="1">
                              <a:solidFill>
                                <a:schemeClr val="tx1"/>
                              </a:solidFill>
                              <a:latin typeface="Segoe UI" panose="020B0502040204020203" pitchFamily="34" charset="0"/>
                              <a:cs typeface="Segoe UI" panose="020B0502040204020203" pitchFamily="34" charset="0"/>
                            </a:rPr>
                            <a:t>Satgas</a:t>
                          </a:r>
                          <a:r>
                            <a:rPr lang="en-US" sz="1500" dirty="0">
                              <a:solidFill>
                                <a:schemeClr val="tx1"/>
                              </a:solidFill>
                              <a:latin typeface="Segoe UI" panose="020B0502040204020203" pitchFamily="34" charset="0"/>
                              <a:cs typeface="Segoe UI" panose="020B0502040204020203" pitchFamily="34" charset="0"/>
                            </a:rPr>
                            <a:t> COVID-19</a:t>
                          </a:r>
                          <a:endParaRPr lang="en-ID" sz="150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15432304"/>
                      </a:ext>
                    </a:extLst>
                  </a:tr>
                  <a:tr h="446274">
                    <a:tc>
                      <a:txBody>
                        <a:bodyPr/>
                        <a:lstStyle/>
                        <a:p>
                          <a:pPr/>
                          <a14:m>
                            <m:oMathPara xmlns:m="http://schemas.openxmlformats.org/officeDocument/2006/math">
                              <m:oMathParaPr>
                                <m:jc m:val="centerGroup"/>
                              </m:oMathParaPr>
                              <m:oMath xmlns:m="http://schemas.openxmlformats.org/officeDocument/2006/math">
                                <m:sSub>
                                  <m:sSubPr>
                                    <m:ctrlPr>
                                      <a:rPr lang="en-ID" sz="1500" i="1" kern="1200" smtClean="0">
                                        <a:solidFill>
                                          <a:schemeClr val="dk1"/>
                                        </a:solidFill>
                                        <a:effectLst/>
                                        <a:latin typeface="Cambria Math" panose="02040503050406030204" pitchFamily="18" charset="0"/>
                                        <a:ea typeface="+mn-ea"/>
                                        <a:cs typeface="+mn-cs"/>
                                      </a:rPr>
                                    </m:ctrlPr>
                                  </m:sSubPr>
                                  <m:e>
                                    <m:r>
                                      <a:rPr lang="en-US" sz="1500" i="1" kern="1200">
                                        <a:solidFill>
                                          <a:schemeClr val="dk1"/>
                                        </a:solidFill>
                                        <a:effectLst/>
                                        <a:latin typeface="Cambria Math" panose="02040503050406030204" pitchFamily="18" charset="0"/>
                                        <a:ea typeface="+mn-ea"/>
                                        <a:cs typeface="+mn-cs"/>
                                      </a:rPr>
                                      <m:t>𝑋</m:t>
                                    </m:r>
                                    <m:r>
                                      <a:rPr lang="en-US" sz="1500" i="1" kern="1200">
                                        <a:solidFill>
                                          <a:schemeClr val="dk1"/>
                                        </a:solidFill>
                                        <a:effectLst/>
                                        <a:latin typeface="Cambria Math" panose="02040503050406030204" pitchFamily="18" charset="0"/>
                                        <a:ea typeface="+mn-ea"/>
                                        <a:cs typeface="+mn-cs"/>
                                      </a:rPr>
                                      <m:t>′</m:t>
                                    </m:r>
                                  </m:e>
                                  <m:sub>
                                    <m:r>
                                      <a:rPr lang="en-US" sz="1500" i="1" kern="1200">
                                        <a:solidFill>
                                          <a:schemeClr val="dk1"/>
                                        </a:solidFill>
                                        <a:effectLst/>
                                        <a:latin typeface="Cambria Math" panose="02040503050406030204" pitchFamily="18" charset="0"/>
                                        <a:ea typeface="+mn-ea"/>
                                        <a:cs typeface="+mn-cs"/>
                                      </a:rPr>
                                      <m:t>1</m:t>
                                    </m:r>
                                    <m:r>
                                      <a:rPr lang="en-ID" sz="1500" i="1" kern="1200">
                                        <a:solidFill>
                                          <a:schemeClr val="dk1"/>
                                        </a:solidFill>
                                        <a:effectLst/>
                                        <a:latin typeface="Cambria Math" panose="02040503050406030204" pitchFamily="18" charset="0"/>
                                        <a:ea typeface="+mn-ea"/>
                                        <a:cs typeface="+mn-cs"/>
                                      </a:rPr>
                                      <m:t>𝑖</m:t>
                                    </m:r>
                                  </m:sub>
                                </m:sSub>
                                <m:r>
                                  <a:rPr lang="en-ID" sz="1500" i="1" kern="1200">
                                    <a:solidFill>
                                      <a:schemeClr val="dk1"/>
                                    </a:solidFill>
                                    <a:effectLst/>
                                    <a:latin typeface="Cambria Math" panose="02040503050406030204" pitchFamily="18" charset="0"/>
                                    <a:ea typeface="+mn-ea"/>
                                    <a:cs typeface="+mn-cs"/>
                                  </a:rPr>
                                  <m:t> </m:t>
                                </m:r>
                              </m:oMath>
                            </m:oMathPara>
                          </a14:m>
                          <a:endParaRPr lang="en-ID" sz="15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Vector of demographic and socioeconomic variables consisting of population density, HDI, mean years of schooling, and unemployment rate</a:t>
                          </a:r>
                          <a:endParaRPr lang="en-ID" sz="150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BPS</a:t>
                          </a:r>
                          <a:endParaRPr lang="en-ID" sz="1500" dirty="0">
                            <a:solidFill>
                              <a:schemeClr val="tx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4381169"/>
                      </a:ext>
                    </a:extLst>
                  </a:tr>
                  <a:tr h="634179">
                    <a:tc>
                      <a:txBody>
                        <a:bodyPr/>
                        <a:lstStyle/>
                        <a:p>
                          <a:pPr/>
                          <a14:m>
                            <m:oMathPara xmlns:m="http://schemas.openxmlformats.org/officeDocument/2006/math">
                              <m:oMathParaPr>
                                <m:jc m:val="centerGroup"/>
                              </m:oMathParaPr>
                              <m:oMath xmlns:m="http://schemas.openxmlformats.org/officeDocument/2006/math">
                                <m:sSub>
                                  <m:sSubPr>
                                    <m:ctrlPr>
                                      <a:rPr lang="en-ID" sz="1500" i="1" kern="1200" smtClean="0">
                                        <a:solidFill>
                                          <a:schemeClr val="dk1"/>
                                        </a:solidFill>
                                        <a:effectLst/>
                                        <a:latin typeface="Cambria Math" panose="02040503050406030204" pitchFamily="18" charset="0"/>
                                        <a:ea typeface="+mn-ea"/>
                                        <a:cs typeface="+mn-cs"/>
                                      </a:rPr>
                                    </m:ctrlPr>
                                  </m:sSubPr>
                                  <m:e>
                                    <m:r>
                                      <a:rPr lang="en-US" sz="1500" i="1" kern="1200">
                                        <a:solidFill>
                                          <a:schemeClr val="dk1"/>
                                        </a:solidFill>
                                        <a:effectLst/>
                                        <a:latin typeface="Cambria Math" panose="02040503050406030204" pitchFamily="18" charset="0"/>
                                        <a:ea typeface="+mn-ea"/>
                                        <a:cs typeface="+mn-cs"/>
                                      </a:rPr>
                                      <m:t>𝑋</m:t>
                                    </m:r>
                                    <m:r>
                                      <a:rPr lang="en-US" sz="1500" i="1" kern="1200">
                                        <a:solidFill>
                                          <a:schemeClr val="dk1"/>
                                        </a:solidFill>
                                        <a:effectLst/>
                                        <a:latin typeface="Cambria Math" panose="02040503050406030204" pitchFamily="18" charset="0"/>
                                        <a:ea typeface="+mn-ea"/>
                                        <a:cs typeface="+mn-cs"/>
                                      </a:rPr>
                                      <m:t>′</m:t>
                                    </m:r>
                                  </m:e>
                                  <m:sub>
                                    <m:r>
                                      <a:rPr lang="en-ID" sz="1500" i="1" kern="1200">
                                        <a:solidFill>
                                          <a:schemeClr val="dk1"/>
                                        </a:solidFill>
                                        <a:effectLst/>
                                        <a:latin typeface="Cambria Math" panose="02040503050406030204" pitchFamily="18" charset="0"/>
                                        <a:ea typeface="+mn-ea"/>
                                        <a:cs typeface="+mn-cs"/>
                                      </a:rPr>
                                      <m:t>2</m:t>
                                    </m:r>
                                    <m:r>
                                      <a:rPr lang="en-ID" sz="1500" i="1" kern="1200">
                                        <a:solidFill>
                                          <a:schemeClr val="dk1"/>
                                        </a:solidFill>
                                        <a:effectLst/>
                                        <a:latin typeface="Cambria Math" panose="02040503050406030204" pitchFamily="18" charset="0"/>
                                        <a:ea typeface="+mn-ea"/>
                                        <a:cs typeface="+mn-cs"/>
                                      </a:rPr>
                                      <m:t>𝑖</m:t>
                                    </m:r>
                                  </m:sub>
                                </m:sSub>
                              </m:oMath>
                            </m:oMathPara>
                          </a14:m>
                          <a:endParaRPr lang="en-ID" sz="15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Vector of political variables consisting of presence of number of polling stations, dummy for the presence of head-to-head between incumbents and closeness of race (percentage gap of support for candidates in the local parliament and dummy indicating the presence of multiple candidates in a race)</a:t>
                          </a:r>
                          <a:endParaRPr lang="en-ID" sz="150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KPU</a:t>
                          </a:r>
                          <a:endParaRPr lang="en-ID" sz="1500" dirty="0">
                            <a:solidFill>
                              <a:schemeClr val="tx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2210885"/>
                      </a:ext>
                    </a:extLst>
                  </a:tr>
                </a:tbl>
              </a:graphicData>
            </a:graphic>
          </p:graphicFrame>
        </mc:Choice>
        <mc:Fallback xmlns="">
          <p:graphicFrame>
            <p:nvGraphicFramePr>
              <p:cNvPr id="9" name="Table 14">
                <a:extLst>
                  <a:ext uri="{FF2B5EF4-FFF2-40B4-BE49-F238E27FC236}">
                    <a16:creationId xmlns:a16="http://schemas.microsoft.com/office/drawing/2014/main" id="{4986A7DB-0B26-4AF0-AA7D-864BC3434190}"/>
                  </a:ext>
                </a:extLst>
              </p:cNvPr>
              <p:cNvGraphicFramePr>
                <a:graphicFrameLocks noGrp="1"/>
              </p:cNvGraphicFramePr>
              <p:nvPr>
                <p:extLst>
                  <p:ext uri="{D42A27DB-BD31-4B8C-83A1-F6EECF244321}">
                    <p14:modId xmlns:p14="http://schemas.microsoft.com/office/powerpoint/2010/main" val="2687538812"/>
                  </p:ext>
                </p:extLst>
              </p:nvPr>
            </p:nvGraphicFramePr>
            <p:xfrm>
              <a:off x="528810" y="2754219"/>
              <a:ext cx="11160087" cy="3393875"/>
            </p:xfrm>
            <a:graphic>
              <a:graphicData uri="http://schemas.openxmlformats.org/drawingml/2006/table">
                <a:tbl>
                  <a:tblPr firstRow="1" bandRow="1">
                    <a:tableStyleId>{F5AB1C69-6EDB-4FF4-983F-18BD219EF322}</a:tableStyleId>
                  </a:tblPr>
                  <a:tblGrid>
                    <a:gridCol w="2049137">
                      <a:extLst>
                        <a:ext uri="{9D8B030D-6E8A-4147-A177-3AD203B41FA5}">
                          <a16:colId xmlns:a16="http://schemas.microsoft.com/office/drawing/2014/main" val="1959072739"/>
                        </a:ext>
                      </a:extLst>
                    </a:gridCol>
                    <a:gridCol w="7788925">
                      <a:extLst>
                        <a:ext uri="{9D8B030D-6E8A-4147-A177-3AD203B41FA5}">
                          <a16:colId xmlns:a16="http://schemas.microsoft.com/office/drawing/2014/main" val="1439590504"/>
                        </a:ext>
                      </a:extLst>
                    </a:gridCol>
                    <a:gridCol w="1322025">
                      <a:extLst>
                        <a:ext uri="{9D8B030D-6E8A-4147-A177-3AD203B41FA5}">
                          <a16:colId xmlns:a16="http://schemas.microsoft.com/office/drawing/2014/main" val="1866014640"/>
                        </a:ext>
                      </a:extLst>
                    </a:gridCol>
                  </a:tblGrid>
                  <a:tr h="320040">
                    <a:tc>
                      <a:txBody>
                        <a:bodyPr/>
                        <a:lstStyle/>
                        <a:p>
                          <a:pPr algn="ctr"/>
                          <a:r>
                            <a:rPr lang="en-US" sz="1500" dirty="0">
                              <a:solidFill>
                                <a:schemeClr val="tx1"/>
                              </a:solidFill>
                              <a:latin typeface="Segoe UI" panose="020B0502040204020203" pitchFamily="34" charset="0"/>
                              <a:cs typeface="Segoe UI" panose="020B0502040204020203" pitchFamily="34" charset="0"/>
                            </a:rPr>
                            <a:t>Variable</a:t>
                          </a:r>
                          <a:endParaRPr lang="en-ID" sz="1500" dirty="0">
                            <a:solidFill>
                              <a:schemeClr val="tx1"/>
                            </a:solidFill>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Description</a:t>
                          </a:r>
                          <a:endParaRPr lang="en-ID" sz="1500" dirty="0">
                            <a:solidFill>
                              <a:schemeClr val="tx1"/>
                            </a:solidFill>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Source</a:t>
                          </a:r>
                          <a:endParaRPr lang="en-ID" sz="1500" dirty="0">
                            <a:solidFill>
                              <a:schemeClr val="tx1"/>
                            </a:solidFill>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5705718"/>
                      </a:ext>
                    </a:extLst>
                  </a:tr>
                  <a:tr h="356448">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298" t="-93103" r="-445833" b="-789655"/>
                          </a:stretch>
                        </a:blip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Percentage of eligible voters casting ballot on Election Day</a:t>
                          </a:r>
                          <a:endParaRPr lang="en-ID" sz="150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KPU</a:t>
                          </a:r>
                          <a:endParaRPr lang="en-ID" sz="1500" dirty="0">
                            <a:solidFill>
                              <a:schemeClr val="tx1"/>
                            </a:solidFill>
                            <a:latin typeface="Segoe UI" panose="020B0502040204020203" pitchFamily="34" charset="0"/>
                            <a:cs typeface="Segoe UI" panose="020B0502040204020203"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27857113"/>
                      </a:ext>
                    </a:extLst>
                  </a:tr>
                  <a:tr h="1162907">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298" t="-58639" r="-445833" b="-139791"/>
                          </a:stretch>
                        </a:blipFill>
                      </a:tcPr>
                    </a:tc>
                    <a:tc>
                      <a:txBody>
                        <a:bodyPr/>
                        <a:lstStyle/>
                        <a:p>
                          <a:pPr marL="24130" algn="ctr">
                            <a:lnSpc>
                              <a:spcPct val="150000"/>
                            </a:lnSpc>
                          </a:pPr>
                          <a:r>
                            <a:rPr lang="en-US" sz="1500" dirty="0">
                              <a:effectLst/>
                              <a:latin typeface="Segoe UI" panose="020B0502040204020203" pitchFamily="34" charset="0"/>
                              <a:ea typeface="Calibri" panose="020F0502020204030204" pitchFamily="34" charset="0"/>
                              <a:cs typeface="Segoe UI" panose="020B0502040204020203" pitchFamily="34" charset="0"/>
                            </a:rPr>
                            <a:t>Risk classification as pointed by </a:t>
                          </a:r>
                          <a:r>
                            <a:rPr lang="en-US" sz="1500" dirty="0" err="1">
                              <a:effectLst/>
                              <a:latin typeface="Segoe UI" panose="020B0502040204020203" pitchFamily="34" charset="0"/>
                              <a:ea typeface="Calibri" panose="020F0502020204030204" pitchFamily="34" charset="0"/>
                              <a:cs typeface="Segoe UI" panose="020B0502040204020203" pitchFamily="34" charset="0"/>
                            </a:rPr>
                            <a:t>Satgas</a:t>
                          </a:r>
                          <a:r>
                            <a:rPr lang="en-US" sz="1500" dirty="0">
                              <a:effectLst/>
                              <a:latin typeface="Segoe UI" panose="020B0502040204020203" pitchFamily="34" charset="0"/>
                              <a:ea typeface="Calibri" panose="020F0502020204030204" pitchFamily="34" charset="0"/>
                              <a:cs typeface="Segoe UI" panose="020B0502040204020203" pitchFamily="34" charset="0"/>
                            </a:rPr>
                            <a:t> COVID-19 as thresholds</a:t>
                          </a:r>
                          <a:endParaRPr lang="en-ID" sz="15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err="1">
                              <a:solidFill>
                                <a:schemeClr val="tx1"/>
                              </a:solidFill>
                              <a:latin typeface="Segoe UI" panose="020B0502040204020203" pitchFamily="34" charset="0"/>
                              <a:cs typeface="Segoe UI" panose="020B0502040204020203" pitchFamily="34" charset="0"/>
                            </a:rPr>
                            <a:t>Satgas</a:t>
                          </a:r>
                          <a:r>
                            <a:rPr lang="en-US" sz="1500" dirty="0">
                              <a:solidFill>
                                <a:schemeClr val="tx1"/>
                              </a:solidFill>
                              <a:latin typeface="Segoe UI" panose="020B0502040204020203" pitchFamily="34" charset="0"/>
                              <a:cs typeface="Segoe UI" panose="020B0502040204020203" pitchFamily="34" charset="0"/>
                            </a:rPr>
                            <a:t> COVID-19</a:t>
                          </a:r>
                          <a:endParaRPr lang="en-ID" sz="150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15432304"/>
                      </a:ext>
                    </a:extLst>
                  </a:tr>
                  <a:tr h="5486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298" t="-332967" r="-445833" b="-193407"/>
                          </a:stretch>
                        </a:blip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Vector of demographic and socioeconomic variables consisting of population density, HDI, mean years of schooling, and unemployment rate</a:t>
                          </a:r>
                          <a:endParaRPr lang="en-ID" sz="150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BPS</a:t>
                          </a:r>
                          <a:endParaRPr lang="en-ID" sz="1500" dirty="0">
                            <a:solidFill>
                              <a:schemeClr val="tx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4381169"/>
                      </a:ext>
                    </a:extLst>
                  </a:tr>
                  <a:tr h="1005840">
                    <a:tc>
                      <a:txBody>
                        <a:bodyPr/>
                        <a:lstStyle/>
                        <a:p>
                          <a:endParaRPr lang="en-US"/>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98" t="-238788" r="-445833" b="-6667"/>
                          </a:stretch>
                        </a:blip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Vector of political variables consisting of presence of number of polling stations, dummy for the presence of head-to-head between incumbents and closeness of race (percentage gap of support for candidates in the local parliament and dummy indicating the presence of multiple candidates in a race)</a:t>
                          </a:r>
                          <a:endParaRPr lang="en-ID" sz="150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a:solidFill>
                                <a:schemeClr val="tx1"/>
                              </a:solidFill>
                              <a:latin typeface="Segoe UI" panose="020B0502040204020203" pitchFamily="34" charset="0"/>
                              <a:cs typeface="Segoe UI" panose="020B0502040204020203" pitchFamily="34" charset="0"/>
                            </a:rPr>
                            <a:t>KPU</a:t>
                          </a:r>
                          <a:endParaRPr lang="en-ID" sz="1500" dirty="0">
                            <a:solidFill>
                              <a:schemeClr val="tx1"/>
                            </a:solidFill>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2210885"/>
                      </a:ext>
                    </a:extLst>
                  </a:tr>
                </a:tbl>
              </a:graphicData>
            </a:graphic>
          </p:graphicFrame>
        </mc:Fallback>
      </mc:AlternateContent>
      <p:sp>
        <p:nvSpPr>
          <p:cNvPr id="12" name="TextBox 11">
            <a:extLst>
              <a:ext uri="{FF2B5EF4-FFF2-40B4-BE49-F238E27FC236}">
                <a16:creationId xmlns:a16="http://schemas.microsoft.com/office/drawing/2014/main" id="{E7E64EFA-833C-4D15-88B0-A6BDC5099700}"/>
              </a:ext>
            </a:extLst>
          </p:cNvPr>
          <p:cNvSpPr txBox="1"/>
          <p:nvPr/>
        </p:nvSpPr>
        <p:spPr>
          <a:xfrm>
            <a:off x="418641" y="6449044"/>
            <a:ext cx="1127025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Source: </a:t>
            </a:r>
            <a:r>
              <a:rPr lang="en-US" sz="1600" dirty="0">
                <a:latin typeface="Arial" panose="020B0604020202020204" pitchFamily="34" charset="0"/>
                <a:cs typeface="Arial" panose="020B0604020202020204" pitchFamily="34" charset="0"/>
              </a:rPr>
              <a:t>Author’s Own Illustration</a:t>
            </a:r>
            <a:endParaRPr lang="en-ID" sz="1600" dirty="0">
              <a:latin typeface="Arial" panose="020B0604020202020204" pitchFamily="34" charset="0"/>
              <a:cs typeface="Arial" panose="020B0604020202020204" pitchFamily="34" charset="0"/>
            </a:endParaRPr>
          </a:p>
        </p:txBody>
      </p:sp>
      <p:sp>
        <p:nvSpPr>
          <p:cNvPr id="14" name="Content Placeholder 5">
            <a:extLst>
              <a:ext uri="{FF2B5EF4-FFF2-40B4-BE49-F238E27FC236}">
                <a16:creationId xmlns:a16="http://schemas.microsoft.com/office/drawing/2014/main" id="{2EF60A4D-C68C-4340-ABF4-FC1BA707D2C6}"/>
              </a:ext>
            </a:extLst>
          </p:cNvPr>
          <p:cNvSpPr>
            <a:spLocks noGrp="1"/>
          </p:cNvSpPr>
          <p:nvPr>
            <p:ph idx="1"/>
          </p:nvPr>
        </p:nvSpPr>
        <p:spPr>
          <a:xfrm>
            <a:off x="838200" y="1576843"/>
            <a:ext cx="10515600" cy="4600119"/>
          </a:xfrm>
        </p:spPr>
        <p:txBody>
          <a:bodyPr numCol="1">
            <a:noAutofit/>
          </a:bodyPr>
          <a:lstStyle/>
          <a:p>
            <a:pPr marL="0" indent="0">
              <a:lnSpc>
                <a:spcPct val="120000"/>
              </a:lnSpc>
              <a:buNone/>
            </a:pPr>
            <a:r>
              <a:rPr lang="en-US" sz="1600" b="1" dirty="0">
                <a:latin typeface="Segoe UI" panose="020B0502040204020203" pitchFamily="34" charset="0"/>
                <a:cs typeface="Segoe UI" panose="020B0502040204020203" pitchFamily="34" charset="0"/>
              </a:rPr>
              <a:t>Data</a:t>
            </a:r>
          </a:p>
          <a:p>
            <a:pPr marL="457200" lvl="1" indent="0">
              <a:lnSpc>
                <a:spcPct val="120000"/>
              </a:lnSpc>
              <a:buNone/>
            </a:pPr>
            <a:r>
              <a:rPr lang="en-US" sz="1600" dirty="0">
                <a:latin typeface="Segoe UI" panose="020B0502040204020203" pitchFamily="34" charset="0"/>
                <a:cs typeface="Segoe UI" panose="020B0502040204020203" pitchFamily="34" charset="0"/>
              </a:rPr>
              <a:t>Types of data: Panel data in 261 municipalities and regencies that held 2020 election</a:t>
            </a:r>
          </a:p>
          <a:p>
            <a:pPr marL="0" indent="0">
              <a:lnSpc>
                <a:spcPct val="120000"/>
              </a:lnSpc>
              <a:buNone/>
            </a:pPr>
            <a:r>
              <a:rPr lang="en-US" sz="1600" b="1" dirty="0">
                <a:latin typeface="Segoe UI" panose="020B0502040204020203" pitchFamily="34" charset="0"/>
                <a:cs typeface="Segoe UI" panose="020B0502040204020203" pitchFamily="34" charset="0"/>
              </a:rPr>
              <a:t>Variable Description and Source</a:t>
            </a:r>
          </a:p>
          <a:p>
            <a:pPr marL="0" indent="0">
              <a:lnSpc>
                <a:spcPct val="120000"/>
              </a:lnSpc>
              <a:buNone/>
            </a:pPr>
            <a:endParaRPr lang="en-US" sz="1400" b="1" dirty="0">
              <a:latin typeface="Segoe UI" panose="020B0502040204020203" pitchFamily="34" charset="0"/>
              <a:cs typeface="Segoe UI" panose="020B0502040204020203" pitchFamily="34" charset="0"/>
            </a:endParaRPr>
          </a:p>
        </p:txBody>
      </p:sp>
      <p:sp>
        <p:nvSpPr>
          <p:cNvPr id="15" name="Slide Number Placeholder 1">
            <a:extLst>
              <a:ext uri="{FF2B5EF4-FFF2-40B4-BE49-F238E27FC236}">
                <a16:creationId xmlns:a16="http://schemas.microsoft.com/office/drawing/2014/main" id="{9EF3661B-227F-4143-915A-BB7A05F010E4}"/>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13</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348751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2142692-ADB9-43E2-8CC2-475964728D04}"/>
                  </a:ext>
                </a:extLst>
              </p:cNvPr>
              <p:cNvSpPr>
                <a:spLocks noGrp="1"/>
              </p:cNvSpPr>
              <p:nvPr>
                <p:ph idx="1"/>
              </p:nvPr>
            </p:nvSpPr>
            <p:spPr>
              <a:xfrm>
                <a:off x="838200" y="1576843"/>
                <a:ext cx="10515600" cy="4600119"/>
              </a:xfrm>
            </p:spPr>
            <p:txBody>
              <a:bodyPr numCol="1">
                <a:noAutofit/>
              </a:bodyPr>
              <a:lstStyle/>
              <a:p>
                <a:pPr marL="0" indent="0">
                  <a:lnSpc>
                    <a:spcPct val="120000"/>
                  </a:lnSpc>
                  <a:buNone/>
                </a:pPr>
                <a:r>
                  <a:rPr lang="en-US" sz="1600" b="1" dirty="0">
                    <a:latin typeface="Segoe UI" panose="020B0502040204020203" pitchFamily="34" charset="0"/>
                    <a:cs typeface="Segoe UI" panose="020B0502040204020203" pitchFamily="34" charset="0"/>
                  </a:rPr>
                  <a:t>Pre-estimation</a:t>
                </a:r>
                <a:endParaRPr lang="en-US" sz="1800" b="1" dirty="0">
                  <a:latin typeface="Segoe UI" panose="020B0502040204020203" pitchFamily="34" charset="0"/>
                  <a:cs typeface="Segoe UI" panose="020B0502040204020203" pitchFamily="34" charset="0"/>
                </a:endParaRPr>
              </a:p>
              <a:p>
                <a:pPr>
                  <a:lnSpc>
                    <a:spcPct val="120000"/>
                  </a:lnSpc>
                </a:pPr>
                <a:r>
                  <a:rPr lang="en-US" sz="1800" dirty="0">
                    <a:latin typeface="Segoe UI" panose="020B0502040204020203" pitchFamily="34" charset="0"/>
                    <a:ea typeface="Cambria Math" panose="02040503050406030204" pitchFamily="18" charset="0"/>
                    <a:cs typeface="Segoe UI" panose="020B0502040204020203" pitchFamily="34" charset="0"/>
                  </a:rPr>
                  <a:t>In order to account for potential treatment assignment bias, we also utilized the Propensity Score Matching in this research with the Logistic function of the selection by covariates vector of </a:t>
                </a:r>
                <a14:m>
                  <m:oMath xmlns:m="http://schemas.openxmlformats.org/officeDocument/2006/math">
                    <m:sSub>
                      <m:sSubPr>
                        <m:ctrlPr>
                          <a:rPr lang="en-US" sz="1800" b="0" i="1" smtClean="0">
                            <a:latin typeface="Cambria Math" panose="02040503050406030204" pitchFamily="18" charset="0"/>
                            <a:ea typeface="Cambria Math" panose="02040503050406030204" pitchFamily="18" charset="0"/>
                            <a:cs typeface="Segoe UI" panose="020B0502040204020203" pitchFamily="34" charset="0"/>
                          </a:rPr>
                        </m:ctrlPr>
                      </m:sSubPr>
                      <m:e>
                        <m:r>
                          <a:rPr lang="en-US" sz="1800" b="0" i="1" smtClean="0">
                            <a:latin typeface="Cambria Math" panose="02040503050406030204" pitchFamily="18" charset="0"/>
                            <a:ea typeface="Cambria Math" panose="02040503050406030204" pitchFamily="18" charset="0"/>
                            <a:cs typeface="Segoe UI" panose="020B0502040204020203" pitchFamily="34" charset="0"/>
                          </a:rPr>
                          <m:t>𝑋</m:t>
                        </m:r>
                      </m:e>
                      <m:sub>
                        <m:r>
                          <a:rPr lang="en-US" sz="1800" b="0" i="1" smtClean="0">
                            <a:latin typeface="Cambria Math" panose="02040503050406030204" pitchFamily="18" charset="0"/>
                            <a:ea typeface="Cambria Math" panose="02040503050406030204" pitchFamily="18" charset="0"/>
                            <a:cs typeface="Segoe UI" panose="020B0502040204020203" pitchFamily="34" charset="0"/>
                          </a:rPr>
                          <m:t>𝑖</m:t>
                        </m:r>
                      </m:sub>
                    </m:sSub>
                  </m:oMath>
                </a14:m>
                <a:endParaRPr lang="en-US" sz="1800" dirty="0">
                  <a:latin typeface="Segoe UI" panose="020B0502040204020203" pitchFamily="34" charset="0"/>
                  <a:ea typeface="Cambria Math" panose="02040503050406030204" pitchFamily="18" charset="0"/>
                  <a:cs typeface="Segoe UI" panose="020B0502040204020203" pitchFamily="34" charset="0"/>
                </a:endParaRPr>
              </a:p>
              <a:p>
                <a:pPr marL="0" indent="0">
                  <a:lnSpc>
                    <a:spcPct val="120000"/>
                  </a:lnSpc>
                  <a:buNone/>
                </a:pPr>
                <a14:m>
                  <m:oMathPara xmlns:m="http://schemas.openxmlformats.org/officeDocument/2006/math">
                    <m:oMathParaPr>
                      <m:jc m:val="center"/>
                    </m:oMathParaPr>
                    <m:oMath xmlns:m="http://schemas.openxmlformats.org/officeDocument/2006/math">
                      <m:func>
                        <m:funcPr>
                          <m:ctrlPr>
                            <a:rPr lang="en-US" sz="2000" i="1">
                              <a:latin typeface="Cambria Math" panose="02040503050406030204" pitchFamily="18" charset="0"/>
                              <a:ea typeface="Cambria Math" panose="02040503050406030204" pitchFamily="18" charset="0"/>
                              <a:cs typeface="Segoe UI" panose="020B0502040204020203" pitchFamily="34" charset="0"/>
                            </a:rPr>
                          </m:ctrlPr>
                        </m:funcPr>
                        <m:fName>
                          <m:r>
                            <m:rPr>
                              <m:sty m:val="p"/>
                            </m:rPr>
                            <a:rPr lang="en-US" sz="2000">
                              <a:latin typeface="Cambria Math" panose="02040503050406030204" pitchFamily="18" charset="0"/>
                              <a:ea typeface="Cambria Math" panose="02040503050406030204" pitchFamily="18" charset="0"/>
                              <a:cs typeface="Segoe UI" panose="020B0502040204020203" pitchFamily="34" charset="0"/>
                            </a:rPr>
                            <m:t>Pr</m:t>
                          </m:r>
                        </m:fName>
                        <m:e>
                          <m:d>
                            <m:dPr>
                              <m:endChr m:val="|"/>
                              <m:ctrlPr>
                                <a:rPr lang="en-US" sz="2000" i="1">
                                  <a:latin typeface="Cambria Math" panose="02040503050406030204" pitchFamily="18" charset="0"/>
                                  <a:ea typeface="Cambria Math" panose="02040503050406030204" pitchFamily="18" charset="0"/>
                                  <a:cs typeface="Segoe UI" panose="020B0502040204020203" pitchFamily="34" charset="0"/>
                                </a:rPr>
                              </m:ctrlPr>
                            </m:dPr>
                            <m:e>
                              <m:r>
                                <a:rPr lang="en-US" sz="2000" i="1">
                                  <a:latin typeface="Cambria Math" panose="02040503050406030204" pitchFamily="18" charset="0"/>
                                  <a:ea typeface="Cambria Math" panose="02040503050406030204" pitchFamily="18" charset="0"/>
                                  <a:cs typeface="Segoe UI" panose="020B0502040204020203" pitchFamily="34" charset="0"/>
                                </a:rPr>
                                <m:t>𝐶𝑂𝑉𝐼𝐷</m:t>
                              </m:r>
                              <m:r>
                                <a:rPr lang="en-US" sz="2000" i="1">
                                  <a:latin typeface="Cambria Math" panose="02040503050406030204" pitchFamily="18" charset="0"/>
                                  <a:ea typeface="Cambria Math" panose="02040503050406030204" pitchFamily="18" charset="0"/>
                                  <a:cs typeface="Segoe UI" panose="020B0502040204020203" pitchFamily="34" charset="0"/>
                                </a:rPr>
                                <m:t>=1 </m:t>
                              </m:r>
                            </m:e>
                          </m:d>
                        </m:e>
                      </m:func>
                      <m:sSub>
                        <m:sSubPr>
                          <m:ctrlPr>
                            <a:rPr lang="en-US" sz="2000" i="1">
                              <a:latin typeface="Cambria Math" panose="02040503050406030204" pitchFamily="18" charset="0"/>
                              <a:ea typeface="Cambria Math" panose="02040503050406030204" pitchFamily="18" charset="0"/>
                              <a:cs typeface="Segoe UI" panose="020B0502040204020203" pitchFamily="34" charset="0"/>
                            </a:rPr>
                          </m:ctrlPr>
                        </m:sSubPr>
                        <m:e>
                          <m:r>
                            <a:rPr lang="en-US" sz="2000" i="1">
                              <a:latin typeface="Cambria Math" panose="02040503050406030204" pitchFamily="18" charset="0"/>
                              <a:ea typeface="Cambria Math" panose="02040503050406030204" pitchFamily="18" charset="0"/>
                              <a:cs typeface="Segoe UI" panose="020B0502040204020203" pitchFamily="34" charset="0"/>
                            </a:rPr>
                            <m:t>𝑋</m:t>
                          </m:r>
                        </m:e>
                        <m:sub>
                          <m:r>
                            <a:rPr lang="en-US" sz="2000" i="1">
                              <a:latin typeface="Cambria Math" panose="02040503050406030204" pitchFamily="18" charset="0"/>
                              <a:ea typeface="Cambria Math" panose="02040503050406030204" pitchFamily="18" charset="0"/>
                              <a:cs typeface="Segoe UI" panose="020B0502040204020203" pitchFamily="34" charset="0"/>
                            </a:rPr>
                            <m:t>𝑖</m:t>
                          </m:r>
                        </m:sub>
                      </m:sSub>
                      <m:r>
                        <a:rPr lang="en-US" sz="2000" i="1">
                          <a:latin typeface="Cambria Math" panose="02040503050406030204" pitchFamily="18" charset="0"/>
                          <a:ea typeface="Cambria Math" panose="02040503050406030204" pitchFamily="18" charset="0"/>
                          <a:cs typeface="Segoe UI" panose="020B0502040204020203" pitchFamily="34" charset="0"/>
                        </a:rPr>
                        <m:t>)=</m:t>
                      </m:r>
                      <m:r>
                        <a:rPr lang="en-US" sz="2000" b="0" i="1" smtClean="0">
                          <a:latin typeface="Cambria Math" panose="02040503050406030204" pitchFamily="18" charset="0"/>
                          <a:ea typeface="Cambria Math" panose="02040503050406030204" pitchFamily="18" charset="0"/>
                          <a:cs typeface="Segoe UI" panose="020B0502040204020203" pitchFamily="34" charset="0"/>
                        </a:rPr>
                        <m:t>𝐺</m:t>
                      </m:r>
                      <m:r>
                        <a:rPr lang="en-US" sz="2000" b="0" i="1" smtClean="0">
                          <a:latin typeface="Cambria Math" panose="02040503050406030204" pitchFamily="18" charset="0"/>
                          <a:ea typeface="Cambria Math" panose="02040503050406030204" pitchFamily="18" charset="0"/>
                          <a:cs typeface="Segoe UI" panose="020B0502040204020203" pitchFamily="34" charset="0"/>
                        </a:rPr>
                        <m:t>(</m:t>
                      </m:r>
                      <m:acc>
                        <m:accPr>
                          <m:chr m:val="̂"/>
                          <m:ctrlPr>
                            <a:rPr lang="en-US" sz="2000" b="0" i="1" smtClean="0">
                              <a:latin typeface="Cambria Math" panose="02040503050406030204" pitchFamily="18" charset="0"/>
                              <a:ea typeface="Cambria Math" panose="02040503050406030204" pitchFamily="18" charset="0"/>
                              <a:cs typeface="Segoe UI" panose="020B0502040204020203" pitchFamily="34" charset="0"/>
                            </a:rPr>
                          </m:ctrlPr>
                        </m:accPr>
                        <m:e>
                          <m:r>
                            <a:rPr lang="en-US" sz="2000" b="0" i="1" smtClean="0">
                              <a:latin typeface="Cambria Math" panose="02040503050406030204" pitchFamily="18" charset="0"/>
                              <a:ea typeface="Cambria Math" panose="02040503050406030204" pitchFamily="18" charset="0"/>
                              <a:cs typeface="Segoe UI" panose="020B0502040204020203" pitchFamily="34" charset="0"/>
                            </a:rPr>
                            <m:t>𝜃</m:t>
                          </m:r>
                          <m:sSub>
                            <m:sSubPr>
                              <m:ctrlPr>
                                <a:rPr lang="en-US" sz="2000" b="0" i="1" smtClean="0">
                                  <a:latin typeface="Cambria Math" panose="02040503050406030204" pitchFamily="18" charset="0"/>
                                  <a:ea typeface="Cambria Math" panose="02040503050406030204" pitchFamily="18" charset="0"/>
                                  <a:cs typeface="Segoe UI" panose="020B0502040204020203" pitchFamily="34" charset="0"/>
                                </a:rPr>
                              </m:ctrlPr>
                            </m:sSubPr>
                            <m:e>
                              <m:r>
                                <a:rPr lang="en-US" sz="2000" b="0" i="1" smtClean="0">
                                  <a:latin typeface="Cambria Math" panose="02040503050406030204" pitchFamily="18" charset="0"/>
                                  <a:ea typeface="Cambria Math" panose="02040503050406030204" pitchFamily="18" charset="0"/>
                                  <a:cs typeface="Segoe UI" panose="020B0502040204020203" pitchFamily="34" charset="0"/>
                                </a:rPr>
                                <m:t>𝑋</m:t>
                              </m:r>
                            </m:e>
                            <m:sub>
                              <m:r>
                                <a:rPr lang="en-US" sz="2000" b="0" i="1" smtClean="0">
                                  <a:latin typeface="Cambria Math" panose="02040503050406030204" pitchFamily="18" charset="0"/>
                                  <a:ea typeface="Cambria Math" panose="02040503050406030204" pitchFamily="18" charset="0"/>
                                  <a:cs typeface="Segoe UI" panose="020B0502040204020203" pitchFamily="34" charset="0"/>
                                </a:rPr>
                                <m:t>𝑖</m:t>
                              </m:r>
                            </m:sub>
                          </m:sSub>
                        </m:e>
                      </m:acc>
                      <m:r>
                        <a:rPr lang="en-US" sz="2000" b="0" i="1" smtClean="0">
                          <a:latin typeface="Cambria Math" panose="02040503050406030204" pitchFamily="18" charset="0"/>
                          <a:ea typeface="Cambria Math" panose="02040503050406030204" pitchFamily="18" charset="0"/>
                          <a:cs typeface="Segoe UI" panose="020B0502040204020203" pitchFamily="34" charset="0"/>
                        </a:rPr>
                        <m:t>)</m:t>
                      </m:r>
                    </m:oMath>
                  </m:oMathPara>
                </a14:m>
                <a:endParaRPr lang="en-US" sz="1800" dirty="0">
                  <a:latin typeface="Segoe UI" panose="020B0502040204020203" pitchFamily="34" charset="0"/>
                  <a:cs typeface="Segoe UI" panose="020B0502040204020203" pitchFamily="34" charset="0"/>
                </a:endParaRPr>
              </a:p>
              <a:p>
                <a:pPr>
                  <a:lnSpc>
                    <a:spcPct val="120000"/>
                  </a:lnSpc>
                </a:pPr>
                <a:r>
                  <a:rPr lang="en-US" sz="1800" dirty="0">
                    <a:latin typeface="Segoe UI" panose="020B0502040204020203" pitchFamily="34" charset="0"/>
                    <a:cs typeface="Segoe UI" panose="020B0502040204020203" pitchFamily="34" charset="0"/>
                  </a:rPr>
                  <a:t>The main estimating equation based on common support observations of above selection model, is a canonical 2x2 </a:t>
                </a:r>
                <a:r>
                  <a:rPr lang="en-US" sz="1800" dirty="0" err="1">
                    <a:latin typeface="Segoe UI" panose="020B0502040204020203" pitchFamily="34" charset="0"/>
                    <a:cs typeface="Segoe UI" panose="020B0502040204020203" pitchFamily="34" charset="0"/>
                  </a:rPr>
                  <a:t>DiD</a:t>
                </a:r>
                <a:r>
                  <a:rPr lang="en-US" sz="1800" dirty="0">
                    <a:latin typeface="Segoe UI" panose="020B0502040204020203" pitchFamily="34" charset="0"/>
                    <a:cs typeface="Segoe UI" panose="020B0502040204020203" pitchFamily="34" charset="0"/>
                  </a:rPr>
                  <a:t> specification adopted from </a:t>
                </a:r>
                <a:r>
                  <a:rPr lang="en-US" sz="1800" dirty="0" err="1">
                    <a:latin typeface="Segoe UI" panose="020B0502040204020203" pitchFamily="34" charset="0"/>
                    <a:cs typeface="Segoe UI" panose="020B0502040204020203" pitchFamily="34" charset="0"/>
                  </a:rPr>
                  <a:t>Noury</a:t>
                </a:r>
                <a:r>
                  <a:rPr lang="en-US" sz="1800" dirty="0">
                    <a:latin typeface="Segoe UI" panose="020B0502040204020203" pitchFamily="34" charset="0"/>
                    <a:cs typeface="Segoe UI" panose="020B0502040204020203" pitchFamily="34" charset="0"/>
                  </a:rPr>
                  <a:t> et al. (2021) :</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endParaRPr>
              </a:p>
              <a:p>
                <a:pPr marL="0" lvl="0" indent="0" algn="ctr">
                  <a:lnSpc>
                    <a:spcPct val="120000"/>
                  </a:lnSpc>
                  <a:buNone/>
                  <a:defRPr/>
                </a:pPr>
                <a14:m>
                  <m:oMathPara xmlns:m="http://schemas.openxmlformats.org/officeDocument/2006/math">
                    <m:oMathParaPr>
                      <m:jc m:val="center"/>
                    </m:oMathParaPr>
                    <m:oMath xmlns:m="http://schemas.openxmlformats.org/officeDocument/2006/math">
                      <m:sSub>
                        <m:sSubPr>
                          <m:ctrlPr>
                            <a:rPr kumimoji="0" lang="en-ID" sz="16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𝑇𝑢𝑟𝑛𝑜𝑢𝑡</m:t>
                          </m:r>
                        </m:e>
                        <m: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𝑖</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𝑡</m:t>
                          </m:r>
                        </m:sub>
                      </m:sSub>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𝛽</m:t>
                          </m:r>
                        </m:e>
                        <m:sub>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0</m:t>
                          </m:r>
                        </m:sub>
                      </m:sSub>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𝛽</m:t>
                          </m:r>
                        </m:e>
                        <m:sub>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1</m:t>
                          </m:r>
                        </m:sub>
                      </m:sSub>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𝑌𝑒𝑎𝑟</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2020</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𝛽</m:t>
                          </m:r>
                        </m:e>
                        <m:sub>
                          <m:r>
                            <a:rPr lang="en-US" sz="1600" b="0" i="1" smtClean="0">
                              <a:solidFill>
                                <a:prstClr val="black"/>
                              </a:solidFill>
                              <a:latin typeface="Cambria Math" panose="02040503050406030204" pitchFamily="18" charset="0"/>
                              <a:ea typeface="Cambria Math" panose="02040503050406030204" pitchFamily="18" charset="0"/>
                            </a:rPr>
                            <m:t>2</m:t>
                          </m:r>
                        </m:sub>
                      </m:sSub>
                      <m:r>
                        <a:rPr lang="en-US" sz="1600" i="1">
                          <a:solidFill>
                            <a:prstClr val="black"/>
                          </a:solidFill>
                          <a:latin typeface="Cambria Math" panose="02040503050406030204" pitchFamily="18" charset="0"/>
                          <a:ea typeface="Cambria Math" panose="02040503050406030204" pitchFamily="18" charset="0"/>
                        </a:rPr>
                        <m:t>∗</m:t>
                      </m:r>
                      <m:r>
                        <a:rPr lang="en-US" sz="1600" b="0" i="1" smtClean="0">
                          <a:solidFill>
                            <a:prstClr val="black"/>
                          </a:solidFill>
                          <a:latin typeface="Cambria Math" panose="02040503050406030204" pitchFamily="18" charset="0"/>
                          <a:ea typeface="Cambria Math" panose="02040503050406030204" pitchFamily="18" charset="0"/>
                        </a:rPr>
                        <m:t>𝐶𝑂𝑉𝐼</m:t>
                      </m:r>
                      <m:sSub>
                        <m:sSubPr>
                          <m:ctrlPr>
                            <a:rPr lang="en-US" sz="1600" b="0" i="1" smtClean="0">
                              <a:solidFill>
                                <a:prstClr val="black"/>
                              </a:solidFill>
                              <a:latin typeface="Cambria Math" panose="02040503050406030204" pitchFamily="18" charset="0"/>
                              <a:ea typeface="Cambria Math" panose="02040503050406030204" pitchFamily="18" charset="0"/>
                            </a:rPr>
                          </m:ctrlPr>
                        </m:sSubPr>
                        <m:e>
                          <m:r>
                            <a:rPr lang="en-US" sz="1600" b="0" i="1" smtClean="0">
                              <a:solidFill>
                                <a:prstClr val="black"/>
                              </a:solidFill>
                              <a:latin typeface="Cambria Math" panose="02040503050406030204" pitchFamily="18" charset="0"/>
                              <a:ea typeface="Cambria Math" panose="02040503050406030204" pitchFamily="18" charset="0"/>
                            </a:rPr>
                            <m:t>𝐷</m:t>
                          </m:r>
                        </m:e>
                        <m:sub>
                          <m:r>
                            <a:rPr lang="en-US" sz="1600" b="0" i="1" smtClean="0">
                              <a:solidFill>
                                <a:prstClr val="black"/>
                              </a:solidFill>
                              <a:latin typeface="Cambria Math" panose="02040503050406030204" pitchFamily="18" charset="0"/>
                              <a:ea typeface="Cambria Math" panose="02040503050406030204" pitchFamily="18" charset="0"/>
                            </a:rPr>
                            <m:t>𝑖</m:t>
                          </m:r>
                        </m:sub>
                      </m:sSub>
                      <m:r>
                        <a:rPr lang="en-US" sz="1600" b="0" i="1" smtClean="0">
                          <a:solidFill>
                            <a:prstClr val="black"/>
                          </a:solidFill>
                          <a:latin typeface="Cambria Math" panose="02040503050406030204" pitchFamily="18" charset="0"/>
                          <a:ea typeface="Cambria Math" panose="02040503050406030204" pitchFamily="18" charset="0"/>
                        </a:rPr>
                        <m:t>+</m:t>
                      </m:r>
                      <m:sSub>
                        <m:sSubPr>
                          <m:ctrlPr>
                            <a:rPr kumimoji="0" lang="en-ID" sz="16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bPr>
                        <m:e>
                          <m:sSub>
                            <m:sSubPr>
                              <m:ctrlP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𝛽</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3</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𝑌𝑒𝑎𝑟</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2020</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sub>
                          </m:s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𝐶𝑂𝑉𝐼𝐷</m:t>
                          </m:r>
                        </m:e>
                        <m: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𝑖</m:t>
                          </m:r>
                        </m:sub>
                      </m:sSub>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𝑋</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𝛾</m:t>
                      </m:r>
                      <m:r>
                        <a:rPr kumimoji="0" lang="en-ID"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ID"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𝜀</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𝑖𝑡</m:t>
                          </m:r>
                        </m:sub>
                      </m:sSub>
                    </m:oMath>
                  </m:oMathPara>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Segoe UI" panose="020B0502040204020203" pitchFamily="34" charset="0"/>
                </a:endParaRPr>
              </a:p>
              <a:p>
                <a:pPr>
                  <a:lnSpc>
                    <a:spcPct val="120000"/>
                  </a:lnSpc>
                </a:pPr>
                <a:r>
                  <a:rPr lang="en-US" sz="1800" dirty="0">
                    <a:latin typeface="Segoe UI" panose="020B0502040204020203" pitchFamily="34" charset="0"/>
                    <a:ea typeface="Cambria Math" panose="02040503050406030204" pitchFamily="18" charset="0"/>
                    <a:cs typeface="Segoe UI" panose="020B0502040204020203" pitchFamily="34" charset="0"/>
                  </a:rPr>
                  <a:t>The above specification is also equivalent to a TWFE (Two-way fixed effects) model with two time period. We use interchangeably the two specifications.  </a:t>
                </a:r>
              </a:p>
              <a:p>
                <a:pPr>
                  <a:lnSpc>
                    <a:spcPct val="120000"/>
                  </a:lnSpc>
                </a:pPr>
                <a:r>
                  <a:rPr lang="en-US" sz="1800" dirty="0">
                    <a:latin typeface="Segoe UI" panose="020B0502040204020203" pitchFamily="34" charset="0"/>
                    <a:ea typeface="Cambria Math" panose="02040503050406030204" pitchFamily="18" charset="0"/>
                    <a:cs typeface="Segoe UI" panose="020B0502040204020203" pitchFamily="34" charset="0"/>
                  </a:rPr>
                  <a:t>This research therefore uses the estimation of PSM-</a:t>
                </a:r>
                <a:r>
                  <a:rPr lang="en-US" sz="1800" dirty="0" err="1">
                    <a:latin typeface="Segoe UI" panose="020B0502040204020203" pitchFamily="34" charset="0"/>
                    <a:ea typeface="Cambria Math" panose="02040503050406030204" pitchFamily="18" charset="0"/>
                    <a:cs typeface="Segoe UI" panose="020B0502040204020203" pitchFamily="34" charset="0"/>
                  </a:rPr>
                  <a:t>DiD</a:t>
                </a:r>
                <a:r>
                  <a:rPr lang="en-US" sz="1800" dirty="0">
                    <a:latin typeface="Segoe UI" panose="020B0502040204020203" pitchFamily="34" charset="0"/>
                    <a:ea typeface="Cambria Math" panose="02040503050406030204" pitchFamily="18" charset="0"/>
                    <a:cs typeface="Segoe UI" panose="020B0502040204020203" pitchFamily="34" charset="0"/>
                  </a:rPr>
                  <a:t> approach</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Segoe UI" panose="020B0502040204020203" pitchFamily="34" charset="0"/>
                </a:endParaRPr>
              </a:p>
              <a:p>
                <a:pPr marL="0" indent="0">
                  <a:lnSpc>
                    <a:spcPct val="120000"/>
                  </a:lnSpc>
                  <a:buNone/>
                </a:pPr>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457200" lvl="1" indent="0">
                  <a:lnSpc>
                    <a:spcPct val="120000"/>
                  </a:lnSpc>
                  <a:buNone/>
                </a:pPr>
                <a:endParaRPr lang="en-US" sz="1800" dirty="0">
                  <a:latin typeface="Segoe UI" panose="020B0502040204020203" pitchFamily="34" charset="0"/>
                  <a:ea typeface="Cambria Math" panose="02040503050406030204" pitchFamily="18" charset="0"/>
                  <a:cs typeface="Segoe UI" panose="020B0502040204020203" pitchFamily="34" charset="0"/>
                </a:endParaRPr>
              </a:p>
            </p:txBody>
          </p:sp>
        </mc:Choice>
        <mc:Fallback xmlns="">
          <p:sp>
            <p:nvSpPr>
              <p:cNvPr id="6" name="Content Placeholder 5">
                <a:extLst>
                  <a:ext uri="{FF2B5EF4-FFF2-40B4-BE49-F238E27FC236}">
                    <a16:creationId xmlns:a16="http://schemas.microsoft.com/office/drawing/2014/main" id="{E2142692-ADB9-43E2-8CC2-475964728D04}"/>
                  </a:ext>
                </a:extLst>
              </p:cNvPr>
              <p:cNvSpPr>
                <a:spLocks noGrp="1" noRot="1" noChangeAspect="1" noMove="1" noResize="1" noEditPoints="1" noAdjustHandles="1" noChangeArrowheads="1" noChangeShapeType="1" noTextEdit="1"/>
              </p:cNvSpPr>
              <p:nvPr>
                <p:ph idx="1"/>
              </p:nvPr>
            </p:nvSpPr>
            <p:spPr>
              <a:xfrm>
                <a:off x="838200" y="1576843"/>
                <a:ext cx="10515600" cy="4600119"/>
              </a:xfrm>
              <a:blipFill>
                <a:blip r:embed="rId3"/>
                <a:stretch>
                  <a:fillRect l="-483" t="-275"/>
                </a:stretch>
              </a:blipFill>
            </p:spPr>
            <p:txBody>
              <a:bodyPr/>
              <a:lstStyle/>
              <a:p>
                <a:r>
                  <a:rPr lang="id-ID">
                    <a:noFill/>
                  </a:rPr>
                  <a:t> </a:t>
                </a:r>
              </a:p>
            </p:txBody>
          </p:sp>
        </mc:Fallback>
      </mc:AlternateContent>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en-ID" sz="2400" b="1" dirty="0">
                <a:latin typeface="Segoe UI" panose="020B0502040204020203" pitchFamily="34" charset="0"/>
                <a:cs typeface="Segoe UI" panose="020B0502040204020203" pitchFamily="34" charset="0"/>
              </a:rPr>
              <a:t>Estimating equations</a:t>
            </a:r>
          </a:p>
        </p:txBody>
      </p:sp>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Slide Number Placeholder 1">
            <a:extLst>
              <a:ext uri="{FF2B5EF4-FFF2-40B4-BE49-F238E27FC236}">
                <a16:creationId xmlns:a16="http://schemas.microsoft.com/office/drawing/2014/main" id="{6492C920-57AD-437A-8930-0F0B2F3230AC}"/>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14</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405534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Descriptive Statistics</a:t>
            </a:r>
            <a:endParaRPr lang="en-ID" sz="2400" b="1" dirty="0">
              <a:latin typeface="Segoe UI" panose="020B0502040204020203" pitchFamily="34" charset="0"/>
              <a:cs typeface="Segoe UI" panose="020B0502040204020203" pitchFamily="34" charset="0"/>
            </a:endParaRPr>
          </a:p>
        </p:txBody>
      </p:sp>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1" name="Table 10">
            <a:extLst>
              <a:ext uri="{FF2B5EF4-FFF2-40B4-BE49-F238E27FC236}">
                <a16:creationId xmlns:a16="http://schemas.microsoft.com/office/drawing/2014/main" id="{3012507D-97AE-4819-8CBD-A5F03FBDDBE7}"/>
              </a:ext>
            </a:extLst>
          </p:cNvPr>
          <p:cNvGraphicFramePr>
            <a:graphicFrameLocks noGrp="1"/>
          </p:cNvGraphicFramePr>
          <p:nvPr>
            <p:extLst>
              <p:ext uri="{D42A27DB-BD31-4B8C-83A1-F6EECF244321}">
                <p14:modId xmlns:p14="http://schemas.microsoft.com/office/powerpoint/2010/main" val="1664380851"/>
              </p:ext>
            </p:extLst>
          </p:nvPr>
        </p:nvGraphicFramePr>
        <p:xfrm>
          <a:off x="838200" y="1832875"/>
          <a:ext cx="10509505" cy="4304880"/>
        </p:xfrm>
        <a:graphic>
          <a:graphicData uri="http://schemas.openxmlformats.org/drawingml/2006/table">
            <a:tbl>
              <a:tblPr/>
              <a:tblGrid>
                <a:gridCol w="3571193">
                  <a:extLst>
                    <a:ext uri="{9D8B030D-6E8A-4147-A177-3AD203B41FA5}">
                      <a16:colId xmlns:a16="http://schemas.microsoft.com/office/drawing/2014/main" val="1710222965"/>
                    </a:ext>
                  </a:extLst>
                </a:gridCol>
                <a:gridCol w="408136">
                  <a:extLst>
                    <a:ext uri="{9D8B030D-6E8A-4147-A177-3AD203B41FA5}">
                      <a16:colId xmlns:a16="http://schemas.microsoft.com/office/drawing/2014/main" val="1011583312"/>
                    </a:ext>
                  </a:extLst>
                </a:gridCol>
                <a:gridCol w="637712">
                  <a:extLst>
                    <a:ext uri="{9D8B030D-6E8A-4147-A177-3AD203B41FA5}">
                      <a16:colId xmlns:a16="http://schemas.microsoft.com/office/drawing/2014/main" val="1527388363"/>
                    </a:ext>
                  </a:extLst>
                </a:gridCol>
                <a:gridCol w="829026">
                  <a:extLst>
                    <a:ext uri="{9D8B030D-6E8A-4147-A177-3AD203B41FA5}">
                      <a16:colId xmlns:a16="http://schemas.microsoft.com/office/drawing/2014/main" val="114485369"/>
                    </a:ext>
                  </a:extLst>
                </a:gridCol>
                <a:gridCol w="535679">
                  <a:extLst>
                    <a:ext uri="{9D8B030D-6E8A-4147-A177-3AD203B41FA5}">
                      <a16:colId xmlns:a16="http://schemas.microsoft.com/office/drawing/2014/main" val="710189157"/>
                    </a:ext>
                  </a:extLst>
                </a:gridCol>
                <a:gridCol w="739747">
                  <a:extLst>
                    <a:ext uri="{9D8B030D-6E8A-4147-A177-3AD203B41FA5}">
                      <a16:colId xmlns:a16="http://schemas.microsoft.com/office/drawing/2014/main" val="3486862413"/>
                    </a:ext>
                  </a:extLst>
                </a:gridCol>
                <a:gridCol w="637712">
                  <a:extLst>
                    <a:ext uri="{9D8B030D-6E8A-4147-A177-3AD203B41FA5}">
                      <a16:colId xmlns:a16="http://schemas.microsoft.com/office/drawing/2014/main" val="1571867422"/>
                    </a:ext>
                  </a:extLst>
                </a:gridCol>
                <a:gridCol w="408136">
                  <a:extLst>
                    <a:ext uri="{9D8B030D-6E8A-4147-A177-3AD203B41FA5}">
                      <a16:colId xmlns:a16="http://schemas.microsoft.com/office/drawing/2014/main" val="3847796106"/>
                    </a:ext>
                  </a:extLst>
                </a:gridCol>
                <a:gridCol w="637712">
                  <a:extLst>
                    <a:ext uri="{9D8B030D-6E8A-4147-A177-3AD203B41FA5}">
                      <a16:colId xmlns:a16="http://schemas.microsoft.com/office/drawing/2014/main" val="2218277053"/>
                    </a:ext>
                  </a:extLst>
                </a:gridCol>
                <a:gridCol w="829026">
                  <a:extLst>
                    <a:ext uri="{9D8B030D-6E8A-4147-A177-3AD203B41FA5}">
                      <a16:colId xmlns:a16="http://schemas.microsoft.com/office/drawing/2014/main" val="814048482"/>
                    </a:ext>
                  </a:extLst>
                </a:gridCol>
                <a:gridCol w="535679">
                  <a:extLst>
                    <a:ext uri="{9D8B030D-6E8A-4147-A177-3AD203B41FA5}">
                      <a16:colId xmlns:a16="http://schemas.microsoft.com/office/drawing/2014/main" val="4102848632"/>
                    </a:ext>
                  </a:extLst>
                </a:gridCol>
                <a:gridCol w="739747">
                  <a:extLst>
                    <a:ext uri="{9D8B030D-6E8A-4147-A177-3AD203B41FA5}">
                      <a16:colId xmlns:a16="http://schemas.microsoft.com/office/drawing/2014/main" val="3811109198"/>
                    </a:ext>
                  </a:extLst>
                </a:gridCol>
              </a:tblGrid>
              <a:tr h="430488">
                <a:tc>
                  <a:txBody>
                    <a:bodyPr/>
                    <a:lstStyle/>
                    <a:p>
                      <a:pPr algn="l" fontAlgn="b"/>
                      <a:r>
                        <a:rPr lang="en-ID" sz="1400" b="0" i="0" u="none" strike="noStrike" dirty="0">
                          <a:effectLst/>
                          <a:latin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ID" sz="1400" b="0" i="0" u="none" strike="noStrike">
                          <a:effectLst/>
                          <a:latin typeface="Times New Roman" panose="02020603050405020304" pitchFamily="18" charset="0"/>
                        </a:rPr>
                        <a:t>Baseline=2015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a:txBody>
                    <a:bodyPr/>
                    <a:lstStyle/>
                    <a:p>
                      <a:pPr algn="l" fontAlgn="ctr"/>
                      <a:r>
                        <a:rPr lang="en-ID" sz="1400" b="0" i="0" u="none" strike="noStrike">
                          <a:effectLst/>
                          <a:latin typeface="Times New Roman" panose="02020603050405020304" pitchFamily="18"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ID" sz="1400" b="0" i="0" u="none" strike="noStrike">
                          <a:effectLst/>
                          <a:latin typeface="Times New Roman" panose="02020603050405020304" pitchFamily="18" charset="0"/>
                        </a:rPr>
                        <a:t>Post-Treatment=2020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956959390"/>
                  </a:ext>
                </a:extLst>
              </a:tr>
              <a:tr h="430488">
                <a:tc>
                  <a:txBody>
                    <a:bodyPr/>
                    <a:lstStyle/>
                    <a:p>
                      <a:pPr algn="l" fontAlgn="b"/>
                      <a:r>
                        <a:rPr lang="en-ID" sz="1400" b="0" i="0" u="none" strike="noStrike">
                          <a:effectLst/>
                          <a:latin typeface="Times New Roman" panose="02020603050405020304" pitchFamily="18" charset="0"/>
                        </a:rPr>
                        <a:t>Variable</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Obs</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Mean</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Std. Dev.</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Min</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Max</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Obs</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Mean</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Std. Dev.</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Min</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Max</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652512"/>
                  </a:ext>
                </a:extLst>
              </a:tr>
              <a:tr h="430488">
                <a:tc>
                  <a:txBody>
                    <a:bodyPr/>
                    <a:lstStyle/>
                    <a:p>
                      <a:pPr algn="l" fontAlgn="b"/>
                      <a:r>
                        <a:rPr lang="en-ID" sz="1400" b="0" i="0" u="none" strike="noStrike">
                          <a:effectLst/>
                          <a:latin typeface="Times New Roman" panose="02020603050405020304" pitchFamily="18" charset="0"/>
                        </a:rPr>
                        <a:t>Turnout</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0.70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0.1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0.27</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D" sz="1400" b="0" i="0" u="none" strike="noStrike">
                        <a:effectLst/>
                        <a:latin typeface="Times New Roman" panose="020206030504050203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0.76</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0.1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0.46</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400" b="0" i="0" u="none" strike="noStrike">
                          <a:effectLst/>
                          <a:latin typeface="Times New Roman" panose="02020603050405020304" pitchFamily="18"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01277237"/>
                  </a:ext>
                </a:extLst>
              </a:tr>
              <a:tr h="430488">
                <a:tc>
                  <a:txBody>
                    <a:bodyPr/>
                    <a:lstStyle/>
                    <a:p>
                      <a:pPr algn="l" fontAlgn="b"/>
                      <a:r>
                        <a:rPr lang="en-ID" sz="1400" b="0" i="0" u="none" strike="noStrike">
                          <a:effectLst/>
                          <a:latin typeface="Times New Roman" panose="02020603050405020304" pitchFamily="18" charset="0"/>
                        </a:rPr>
                        <a:t>Density</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813.42</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1890.0</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0.90</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11133</a:t>
                      </a:r>
                    </a:p>
                  </a:txBody>
                  <a:tcPr marL="6350" marR="6350" marT="6350" marB="0" anchor="b">
                    <a:lnL>
                      <a:noFill/>
                    </a:lnL>
                    <a:lnR>
                      <a:noFill/>
                    </a:lnR>
                    <a:lnT>
                      <a:noFill/>
                    </a:lnT>
                    <a:lnB>
                      <a:noFill/>
                    </a:lnB>
                  </a:tcPr>
                </a:tc>
                <a:tc>
                  <a:txBody>
                    <a:bodyPr/>
                    <a:lstStyle/>
                    <a:p>
                      <a:pPr algn="l" fontAlgn="b"/>
                      <a:endParaRPr lang="en-ID" sz="14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847.45</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1977.4</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1.04</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12403</a:t>
                      </a:r>
                    </a:p>
                  </a:txBody>
                  <a:tcPr marL="6350" marR="6350" marT="6350" marB="0" anchor="b">
                    <a:lnL>
                      <a:noFill/>
                    </a:lnL>
                    <a:lnR>
                      <a:noFill/>
                    </a:lnR>
                    <a:lnT>
                      <a:noFill/>
                    </a:lnT>
                    <a:lnB>
                      <a:noFill/>
                    </a:lnB>
                  </a:tcPr>
                </a:tc>
                <a:extLst>
                  <a:ext uri="{0D108BD9-81ED-4DB2-BD59-A6C34878D82A}">
                    <a16:rowId xmlns:a16="http://schemas.microsoft.com/office/drawing/2014/main" val="155116009"/>
                  </a:ext>
                </a:extLst>
              </a:tr>
              <a:tr h="430488">
                <a:tc>
                  <a:txBody>
                    <a:bodyPr/>
                    <a:lstStyle/>
                    <a:p>
                      <a:pPr algn="l" fontAlgn="b"/>
                      <a:r>
                        <a:rPr lang="en-ID" sz="1400" b="0" i="0" u="none" strike="noStrike">
                          <a:effectLst/>
                          <a:latin typeface="Times New Roman" panose="02020603050405020304" pitchFamily="18" charset="0"/>
                        </a:rPr>
                        <a:t>Human Development Index</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66.33</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6.2</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39.68</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81.65</a:t>
                      </a:r>
                    </a:p>
                  </a:txBody>
                  <a:tcPr marL="6350" marR="6350" marT="6350" marB="0" anchor="b">
                    <a:lnL>
                      <a:noFill/>
                    </a:lnL>
                    <a:lnR>
                      <a:noFill/>
                    </a:lnR>
                    <a:lnT>
                      <a:noFill/>
                    </a:lnT>
                    <a:lnB>
                      <a:noFill/>
                    </a:lnB>
                  </a:tcPr>
                </a:tc>
                <a:tc>
                  <a:txBody>
                    <a:bodyPr/>
                    <a:lstStyle/>
                    <a:p>
                      <a:pPr algn="l" fontAlgn="b"/>
                      <a:endParaRPr lang="en-ID" sz="14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68.14</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6.0</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43.24</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83.01</a:t>
                      </a:r>
                    </a:p>
                  </a:txBody>
                  <a:tcPr marL="6350" marR="6350" marT="6350" marB="0" anchor="b">
                    <a:lnL>
                      <a:noFill/>
                    </a:lnL>
                    <a:lnR>
                      <a:noFill/>
                    </a:lnR>
                    <a:lnT>
                      <a:noFill/>
                    </a:lnT>
                    <a:lnB>
                      <a:noFill/>
                    </a:lnB>
                  </a:tcPr>
                </a:tc>
                <a:extLst>
                  <a:ext uri="{0D108BD9-81ED-4DB2-BD59-A6C34878D82A}">
                    <a16:rowId xmlns:a16="http://schemas.microsoft.com/office/drawing/2014/main" val="448730127"/>
                  </a:ext>
                </a:extLst>
              </a:tr>
              <a:tr h="430488">
                <a:tc>
                  <a:txBody>
                    <a:bodyPr/>
                    <a:lstStyle/>
                    <a:p>
                      <a:pPr algn="l" fontAlgn="b"/>
                      <a:r>
                        <a:rPr lang="en-ID" sz="1400" b="0" i="0" u="none" strike="noStrike">
                          <a:effectLst/>
                          <a:latin typeface="Times New Roman" panose="02020603050405020304" pitchFamily="18" charset="0"/>
                        </a:rPr>
                        <a:t>Unemployment Rate</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0.052</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0.03</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0.00</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0.15</a:t>
                      </a:r>
                    </a:p>
                  </a:txBody>
                  <a:tcPr marL="6350" marR="6350" marT="6350" marB="0" anchor="b">
                    <a:lnL>
                      <a:noFill/>
                    </a:lnL>
                    <a:lnR>
                      <a:noFill/>
                    </a:lnR>
                    <a:lnT>
                      <a:noFill/>
                    </a:lnT>
                    <a:lnB>
                      <a:noFill/>
                    </a:lnB>
                  </a:tcPr>
                </a:tc>
                <a:tc>
                  <a:txBody>
                    <a:bodyPr/>
                    <a:lstStyle/>
                    <a:p>
                      <a:pPr algn="l" fontAlgn="b"/>
                      <a:endParaRPr lang="en-ID" sz="14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0.053</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0.02</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0.01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0.16</a:t>
                      </a:r>
                    </a:p>
                  </a:txBody>
                  <a:tcPr marL="6350" marR="6350" marT="6350" marB="0" anchor="b">
                    <a:lnL>
                      <a:noFill/>
                    </a:lnL>
                    <a:lnR>
                      <a:noFill/>
                    </a:lnR>
                    <a:lnT>
                      <a:noFill/>
                    </a:lnT>
                    <a:lnB>
                      <a:noFill/>
                    </a:lnB>
                  </a:tcPr>
                </a:tc>
                <a:extLst>
                  <a:ext uri="{0D108BD9-81ED-4DB2-BD59-A6C34878D82A}">
                    <a16:rowId xmlns:a16="http://schemas.microsoft.com/office/drawing/2014/main" val="3505151487"/>
                  </a:ext>
                </a:extLst>
              </a:tr>
              <a:tr h="430488">
                <a:tc>
                  <a:txBody>
                    <a:bodyPr/>
                    <a:lstStyle/>
                    <a:p>
                      <a:pPr algn="l" fontAlgn="b"/>
                      <a:r>
                        <a:rPr lang="en-ID" sz="1400" b="0" i="0" u="none" strike="noStrike">
                          <a:effectLst/>
                          <a:latin typeface="Times New Roman" panose="02020603050405020304" pitchFamily="18" charset="0"/>
                        </a:rPr>
                        <a:t>Mean Years of Schooling</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7.71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1.5</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2.06</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11.57</a:t>
                      </a:r>
                    </a:p>
                  </a:txBody>
                  <a:tcPr marL="6350" marR="6350" marT="6350" marB="0" anchor="b">
                    <a:lnL>
                      <a:noFill/>
                    </a:lnL>
                    <a:lnR>
                      <a:noFill/>
                    </a:lnR>
                    <a:lnT>
                      <a:noFill/>
                    </a:lnT>
                    <a:lnB>
                      <a:noFill/>
                    </a:lnB>
                  </a:tcPr>
                </a:tc>
                <a:tc>
                  <a:txBody>
                    <a:bodyPr/>
                    <a:lstStyle/>
                    <a:p>
                      <a:pPr algn="l" fontAlgn="b"/>
                      <a:endParaRPr lang="en-ID" sz="14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8.28</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1.4</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2.79</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11.81</a:t>
                      </a:r>
                    </a:p>
                  </a:txBody>
                  <a:tcPr marL="6350" marR="6350" marT="6350" marB="0" anchor="b">
                    <a:lnL>
                      <a:noFill/>
                    </a:lnL>
                    <a:lnR>
                      <a:noFill/>
                    </a:lnR>
                    <a:lnT>
                      <a:noFill/>
                    </a:lnT>
                    <a:lnB>
                      <a:noFill/>
                    </a:lnB>
                  </a:tcPr>
                </a:tc>
                <a:extLst>
                  <a:ext uri="{0D108BD9-81ED-4DB2-BD59-A6C34878D82A}">
                    <a16:rowId xmlns:a16="http://schemas.microsoft.com/office/drawing/2014/main" val="2113602329"/>
                  </a:ext>
                </a:extLst>
              </a:tr>
              <a:tr h="430488">
                <a:tc>
                  <a:txBody>
                    <a:bodyPr/>
                    <a:lstStyle/>
                    <a:p>
                      <a:pPr algn="l" fontAlgn="b"/>
                      <a:r>
                        <a:rPr lang="en-ID" sz="1400" b="0" i="0" u="none" strike="noStrike">
                          <a:effectLst/>
                          <a:latin typeface="Times New Roman" panose="02020603050405020304" pitchFamily="18" charset="0"/>
                        </a:rPr>
                        <a:t>Number of Running Lists</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3.10</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1.1</a:t>
                      </a:r>
                    </a:p>
                  </a:txBody>
                  <a:tcPr marL="6350" marR="6350" marT="6350" marB="0" anchor="b">
                    <a:lnL>
                      <a:noFill/>
                    </a:lnL>
                    <a:lnR>
                      <a:noFill/>
                    </a:lnR>
                    <a:lnT>
                      <a:noFill/>
                    </a:lnT>
                    <a:lnB>
                      <a:noFill/>
                    </a:lnB>
                  </a:tcPr>
                </a:tc>
                <a:tc>
                  <a:txBody>
                    <a:bodyPr/>
                    <a:lstStyle/>
                    <a:p>
                      <a:pPr algn="r" fontAlgn="b"/>
                      <a:r>
                        <a:rPr lang="en-ID" sz="1400" b="0" i="0" u="none" strike="noStrike" dirty="0">
                          <a:effectLst/>
                          <a:latin typeface="Times New Roman" panose="02020603050405020304" pitchFamily="18" charset="0"/>
                        </a:rPr>
                        <a:t>1</a:t>
                      </a:r>
                    </a:p>
                  </a:txBody>
                  <a:tcPr marL="6350" marR="6350" marT="6350" marB="0" anchor="b">
                    <a:lnL>
                      <a:noFill/>
                    </a:lnL>
                    <a:lnR>
                      <a:noFill/>
                    </a:lnR>
                    <a:lnT>
                      <a:noFill/>
                    </a:lnT>
                    <a:lnB>
                      <a:noFill/>
                    </a:lnB>
                  </a:tcPr>
                </a:tc>
                <a:tc>
                  <a:txBody>
                    <a:bodyPr/>
                    <a:lstStyle/>
                    <a:p>
                      <a:pPr algn="r" fontAlgn="b"/>
                      <a:r>
                        <a:rPr lang="en-ID" sz="1400" b="0" i="0" u="none" strike="noStrike" dirty="0">
                          <a:effectLst/>
                          <a:latin typeface="Times New Roman" panose="02020603050405020304" pitchFamily="18" charset="0"/>
                        </a:rPr>
                        <a:t>8</a:t>
                      </a:r>
                    </a:p>
                  </a:txBody>
                  <a:tcPr marL="6350" marR="6350" marT="6350" marB="0" anchor="b">
                    <a:lnL>
                      <a:noFill/>
                    </a:lnL>
                    <a:lnR>
                      <a:noFill/>
                    </a:lnR>
                    <a:lnT>
                      <a:noFill/>
                    </a:lnT>
                    <a:lnB>
                      <a:noFill/>
                    </a:lnB>
                  </a:tcPr>
                </a:tc>
                <a:tc>
                  <a:txBody>
                    <a:bodyPr/>
                    <a:lstStyle/>
                    <a:p>
                      <a:pPr algn="l" fontAlgn="b"/>
                      <a:endParaRPr lang="en-ID" sz="14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2.73</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1.0</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5</a:t>
                      </a:r>
                    </a:p>
                  </a:txBody>
                  <a:tcPr marL="6350" marR="6350" marT="6350" marB="0" anchor="b">
                    <a:lnL>
                      <a:noFill/>
                    </a:lnL>
                    <a:lnR>
                      <a:noFill/>
                    </a:lnR>
                    <a:lnT>
                      <a:noFill/>
                    </a:lnT>
                    <a:lnB>
                      <a:noFill/>
                    </a:lnB>
                  </a:tcPr>
                </a:tc>
                <a:extLst>
                  <a:ext uri="{0D108BD9-81ED-4DB2-BD59-A6C34878D82A}">
                    <a16:rowId xmlns:a16="http://schemas.microsoft.com/office/drawing/2014/main" val="4215925926"/>
                  </a:ext>
                </a:extLst>
              </a:tr>
              <a:tr h="430488">
                <a:tc>
                  <a:txBody>
                    <a:bodyPr/>
                    <a:lstStyle/>
                    <a:p>
                      <a:pPr algn="l" fontAlgn="b"/>
                      <a:r>
                        <a:rPr lang="en-ID" sz="1400" b="0" i="0" u="none" strike="noStrike">
                          <a:effectLst/>
                          <a:latin typeface="Times New Roman" panose="02020603050405020304" pitchFamily="18" charset="0"/>
                        </a:rPr>
                        <a:t>Number of Polling Stations</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dirty="0">
                          <a:effectLst/>
                          <a:latin typeface="Times New Roman" panose="02020603050405020304" pitchFamily="18" charset="0"/>
                        </a:rPr>
                        <a:t>876</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873.0</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45</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5246</a:t>
                      </a:r>
                    </a:p>
                  </a:txBody>
                  <a:tcPr marL="6350" marR="6350" marT="6350" marB="0" anchor="b">
                    <a:lnL>
                      <a:noFill/>
                    </a:lnL>
                    <a:lnR>
                      <a:noFill/>
                    </a:lnR>
                    <a:lnT>
                      <a:noFill/>
                    </a:lnT>
                    <a:lnB>
                      <a:noFill/>
                    </a:lnB>
                  </a:tcPr>
                </a:tc>
                <a:tc>
                  <a:txBody>
                    <a:bodyPr/>
                    <a:lstStyle/>
                    <a:p>
                      <a:pPr algn="l" fontAlgn="b"/>
                      <a:endParaRPr lang="en-ID" sz="14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1052</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1104.7</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59</a:t>
                      </a:r>
                    </a:p>
                  </a:txBody>
                  <a:tcPr marL="6350" marR="6350" marT="6350" marB="0" anchor="b">
                    <a:lnL>
                      <a:noFill/>
                    </a:lnL>
                    <a:lnR>
                      <a:noFill/>
                    </a:lnR>
                    <a:lnT>
                      <a:noFill/>
                    </a:lnT>
                    <a:lnB>
                      <a:noFill/>
                    </a:lnB>
                  </a:tcPr>
                </a:tc>
                <a:tc>
                  <a:txBody>
                    <a:bodyPr/>
                    <a:lstStyle/>
                    <a:p>
                      <a:pPr algn="r" fontAlgn="b"/>
                      <a:r>
                        <a:rPr lang="en-ID" sz="1400" b="0" i="0" u="none" strike="noStrike">
                          <a:effectLst/>
                          <a:latin typeface="Times New Roman" panose="02020603050405020304" pitchFamily="18" charset="0"/>
                        </a:rPr>
                        <a:t>6872</a:t>
                      </a:r>
                    </a:p>
                  </a:txBody>
                  <a:tcPr marL="6350" marR="6350" marT="6350" marB="0" anchor="b">
                    <a:lnL>
                      <a:noFill/>
                    </a:lnL>
                    <a:lnR>
                      <a:noFill/>
                    </a:lnR>
                    <a:lnT>
                      <a:noFill/>
                    </a:lnT>
                    <a:lnB>
                      <a:noFill/>
                    </a:lnB>
                  </a:tcPr>
                </a:tc>
                <a:extLst>
                  <a:ext uri="{0D108BD9-81ED-4DB2-BD59-A6C34878D82A}">
                    <a16:rowId xmlns:a16="http://schemas.microsoft.com/office/drawing/2014/main" val="3965606461"/>
                  </a:ext>
                </a:extLst>
              </a:tr>
              <a:tr h="430488">
                <a:tc>
                  <a:txBody>
                    <a:bodyPr/>
                    <a:lstStyle/>
                    <a:p>
                      <a:pPr algn="l" fontAlgn="b"/>
                      <a:r>
                        <a:rPr lang="en-ID" sz="1400" b="0" i="0" u="none" strike="noStrike">
                          <a:effectLst/>
                          <a:latin typeface="Times New Roman" panose="02020603050405020304" pitchFamily="18" charset="0"/>
                        </a:rPr>
                        <a:t>Coalition Gap</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18.35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19.6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0.0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100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D" sz="1400" b="0" i="0" u="none" strike="noStrike">
                          <a:effectLst/>
                          <a:latin typeface="Times New Roman" panose="02020603050405020304" pitchFamily="18"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261</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30.35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29.3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a:effectLst/>
                          <a:latin typeface="Times New Roman" panose="02020603050405020304" pitchFamily="18" charset="0"/>
                        </a:rPr>
                        <a:t>0.0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400" b="0" i="0" u="none" strike="noStrike" dirty="0">
                          <a:effectLst/>
                          <a:latin typeface="Times New Roman" panose="02020603050405020304" pitchFamily="18" charset="0"/>
                        </a:rPr>
                        <a:t>100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891809"/>
                  </a:ext>
                </a:extLst>
              </a:tr>
            </a:tbl>
          </a:graphicData>
        </a:graphic>
      </p:graphicFrame>
      <p:sp>
        <p:nvSpPr>
          <p:cNvPr id="10" name="Slide Number Placeholder 1">
            <a:extLst>
              <a:ext uri="{FF2B5EF4-FFF2-40B4-BE49-F238E27FC236}">
                <a16:creationId xmlns:a16="http://schemas.microsoft.com/office/drawing/2014/main" id="{4E60E943-6277-45CB-B74F-15BF979DA1A3}"/>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15</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249032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Descriptive Statistics</a:t>
            </a:r>
            <a:endParaRPr lang="en-ID" sz="2400" b="1" dirty="0">
              <a:latin typeface="Segoe UI" panose="020B0502040204020203" pitchFamily="34" charset="0"/>
              <a:cs typeface="Segoe UI" panose="020B0502040204020203" pitchFamily="34" charset="0"/>
            </a:endParaRPr>
          </a:p>
        </p:txBody>
      </p:sp>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6" name="Table 5">
            <a:extLst>
              <a:ext uri="{FF2B5EF4-FFF2-40B4-BE49-F238E27FC236}">
                <a16:creationId xmlns:a16="http://schemas.microsoft.com/office/drawing/2014/main" id="{55228779-F9DF-4270-9912-AB948BBD5EC1}"/>
              </a:ext>
            </a:extLst>
          </p:cNvPr>
          <p:cNvGraphicFramePr>
            <a:graphicFrameLocks noGrp="1"/>
          </p:cNvGraphicFramePr>
          <p:nvPr>
            <p:extLst>
              <p:ext uri="{D42A27DB-BD31-4B8C-83A1-F6EECF244321}">
                <p14:modId xmlns:p14="http://schemas.microsoft.com/office/powerpoint/2010/main" val="742707305"/>
              </p:ext>
            </p:extLst>
          </p:nvPr>
        </p:nvGraphicFramePr>
        <p:xfrm>
          <a:off x="838200" y="1583100"/>
          <a:ext cx="5622925" cy="2100513"/>
        </p:xfrm>
        <a:graphic>
          <a:graphicData uri="http://schemas.openxmlformats.org/drawingml/2006/table">
            <a:tbl>
              <a:tblPr firstRow="1" firstCol="1" bandRow="1"/>
              <a:tblGrid>
                <a:gridCol w="4528026">
                  <a:extLst>
                    <a:ext uri="{9D8B030D-6E8A-4147-A177-3AD203B41FA5}">
                      <a16:colId xmlns:a16="http://schemas.microsoft.com/office/drawing/2014/main" val="2760853034"/>
                    </a:ext>
                  </a:extLst>
                </a:gridCol>
                <a:gridCol w="1094899">
                  <a:extLst>
                    <a:ext uri="{9D8B030D-6E8A-4147-A177-3AD203B41FA5}">
                      <a16:colId xmlns:a16="http://schemas.microsoft.com/office/drawing/2014/main" val="2187858111"/>
                    </a:ext>
                  </a:extLst>
                </a:gridCol>
              </a:tblGrid>
              <a:tr h="644290">
                <a:tc>
                  <a:txBody>
                    <a:bodyPr/>
                    <a:lstStyle/>
                    <a:p>
                      <a:pPr>
                        <a:lnSpc>
                          <a:spcPct val="150000"/>
                        </a:lnSpc>
                        <a:spcBef>
                          <a:spcPts val="600"/>
                        </a:spcBef>
                        <a:spcAft>
                          <a:spcPts val="600"/>
                        </a:spcAft>
                      </a:pPr>
                      <a:r>
                        <a:rPr lang="en-ID" sz="1600" dirty="0">
                          <a:effectLst/>
                          <a:latin typeface="Times New Roman" panose="02020603050405020304" pitchFamily="18" charset="0"/>
                          <a:ea typeface="Times New Roman" panose="02020603050405020304" pitchFamily="18" charset="0"/>
                          <a:cs typeface="Times New Roman" panose="02020603050405020304" pitchFamily="18" charset="0"/>
                        </a:rPr>
                        <a:t>Zoning Classification according to </a:t>
                      </a:r>
                      <a:r>
                        <a:rPr lang="en-ID" sz="1600" dirty="0" err="1">
                          <a:effectLst/>
                          <a:latin typeface="Times New Roman" panose="02020603050405020304" pitchFamily="18" charset="0"/>
                          <a:ea typeface="Times New Roman" panose="02020603050405020304" pitchFamily="18" charset="0"/>
                          <a:cs typeface="Times New Roman" panose="02020603050405020304" pitchFamily="18" charset="0"/>
                        </a:rPr>
                        <a:t>Satgas</a:t>
                      </a:r>
                      <a:r>
                        <a:rPr lang="en-ID" sz="1600" dirty="0">
                          <a:effectLst/>
                          <a:latin typeface="Times New Roman" panose="02020603050405020304" pitchFamily="18" charset="0"/>
                          <a:ea typeface="Times New Roman" panose="02020603050405020304" pitchFamily="18" charset="0"/>
                          <a:cs typeface="Times New Roman" panose="02020603050405020304" pitchFamily="18" charset="0"/>
                        </a:rPr>
                        <a:t> COVID-19</a:t>
                      </a:r>
                      <a:endParaRPr lang="en-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ID" sz="1600" dirty="0">
                          <a:effectLst/>
                          <a:latin typeface="Times New Roman" panose="02020603050405020304" pitchFamily="18" charset="0"/>
                          <a:ea typeface="Times New Roman" panose="02020603050405020304" pitchFamily="18" charset="0"/>
                          <a:cs typeface="Times New Roman" panose="02020603050405020304" pitchFamily="18" charset="0"/>
                        </a:rPr>
                        <a:t>Number of Polities</a:t>
                      </a:r>
                      <a:endParaRPr lang="en-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65454"/>
                  </a:ext>
                </a:extLst>
              </a:tr>
              <a:tr h="350624">
                <a:tc>
                  <a:txBody>
                    <a:bodyPr/>
                    <a:lstStyle/>
                    <a:p>
                      <a:pPr>
                        <a:lnSpc>
                          <a:spcPct val="150000"/>
                        </a:lnSpc>
                        <a:spcBef>
                          <a:spcPts val="600"/>
                        </a:spcBef>
                        <a:spcAft>
                          <a:spcPts val="600"/>
                        </a:spcAft>
                      </a:pPr>
                      <a:r>
                        <a:rPr lang="en-ID" sz="1600" b="1" dirty="0">
                          <a:effectLst/>
                          <a:latin typeface="Times New Roman" panose="02020603050405020304" pitchFamily="18" charset="0"/>
                          <a:ea typeface="Times New Roman" panose="02020603050405020304" pitchFamily="18" charset="0"/>
                          <a:cs typeface="Times New Roman" panose="02020603050405020304" pitchFamily="18" charset="0"/>
                        </a:rPr>
                        <a:t>Red</a:t>
                      </a:r>
                      <a:endParaRPr lang="en-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600"/>
                        </a:spcBef>
                        <a:spcAft>
                          <a:spcPts val="600"/>
                        </a:spcAft>
                      </a:pPr>
                      <a:r>
                        <a:rPr lang="en-ID" sz="1600" b="1" dirty="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6202862"/>
                  </a:ext>
                </a:extLst>
              </a:tr>
              <a:tr h="350624">
                <a:tc>
                  <a:txBody>
                    <a:bodyPr/>
                    <a:lstStyle/>
                    <a:p>
                      <a:pPr>
                        <a:lnSpc>
                          <a:spcPct val="150000"/>
                        </a:lnSpc>
                        <a:spcBef>
                          <a:spcPts val="600"/>
                        </a:spcBef>
                        <a:spcAft>
                          <a:spcPts val="600"/>
                        </a:spcAft>
                      </a:pPr>
                      <a:r>
                        <a:rPr lang="en-ID" sz="1600" b="1" dirty="0">
                          <a:effectLst/>
                          <a:latin typeface="Times New Roman" panose="02020603050405020304" pitchFamily="18" charset="0"/>
                          <a:ea typeface="Times New Roman" panose="02020603050405020304" pitchFamily="18" charset="0"/>
                          <a:cs typeface="Times New Roman" panose="02020603050405020304" pitchFamily="18" charset="0"/>
                        </a:rPr>
                        <a:t>Orange</a:t>
                      </a:r>
                      <a:endParaRPr lang="en-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spcBef>
                          <a:spcPts val="600"/>
                        </a:spcBef>
                        <a:spcAft>
                          <a:spcPts val="600"/>
                        </a:spcAft>
                      </a:pPr>
                      <a:r>
                        <a:rPr lang="en-ID" sz="1600" b="1" dirty="0">
                          <a:effectLst/>
                          <a:latin typeface="Times New Roman" panose="02020603050405020304" pitchFamily="18" charset="0"/>
                          <a:ea typeface="Times New Roman" panose="02020603050405020304" pitchFamily="18" charset="0"/>
                          <a:cs typeface="Times New Roman" panose="02020603050405020304" pitchFamily="18" charset="0"/>
                        </a:rPr>
                        <a:t>186</a:t>
                      </a:r>
                      <a:endParaRPr lang="en-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907071689"/>
                  </a:ext>
                </a:extLst>
              </a:tr>
              <a:tr h="350624">
                <a:tc>
                  <a:txBody>
                    <a:bodyPr/>
                    <a:lstStyle/>
                    <a:p>
                      <a:pPr>
                        <a:lnSpc>
                          <a:spcPct val="150000"/>
                        </a:lnSpc>
                        <a:spcBef>
                          <a:spcPts val="600"/>
                        </a:spcBef>
                        <a:spcAft>
                          <a:spcPts val="600"/>
                        </a:spcAft>
                      </a:pPr>
                      <a:r>
                        <a:rPr lang="en-ID" sz="1600" dirty="0">
                          <a:effectLst/>
                          <a:latin typeface="Times New Roman" panose="02020603050405020304" pitchFamily="18" charset="0"/>
                          <a:ea typeface="Times New Roman" panose="02020603050405020304" pitchFamily="18" charset="0"/>
                          <a:cs typeface="Times New Roman" panose="02020603050405020304" pitchFamily="18" charset="0"/>
                        </a:rPr>
                        <a:t>Yellow</a:t>
                      </a:r>
                      <a:endParaRPr lang="en-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spcBef>
                          <a:spcPts val="600"/>
                        </a:spcBef>
                        <a:spcAft>
                          <a:spcPts val="600"/>
                        </a:spcAft>
                      </a:pPr>
                      <a:r>
                        <a:rPr lang="en-ID" sz="1600" dirty="0">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en-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131704525"/>
                  </a:ext>
                </a:extLst>
              </a:tr>
              <a:tr h="360936">
                <a:tc>
                  <a:txBody>
                    <a:bodyPr/>
                    <a:lstStyle/>
                    <a:p>
                      <a:pPr>
                        <a:lnSpc>
                          <a:spcPct val="150000"/>
                        </a:lnSpc>
                        <a:spcBef>
                          <a:spcPts val="600"/>
                        </a:spcBef>
                        <a:spcAft>
                          <a:spcPts val="600"/>
                        </a:spcAft>
                      </a:pPr>
                      <a:r>
                        <a:rPr lang="en-ID" sz="1600" dirty="0">
                          <a:effectLst/>
                          <a:latin typeface="Times New Roman" panose="02020603050405020304" pitchFamily="18" charset="0"/>
                          <a:ea typeface="Times New Roman" panose="02020603050405020304" pitchFamily="18" charset="0"/>
                          <a:cs typeface="Times New Roman" panose="02020603050405020304" pitchFamily="18" charset="0"/>
                        </a:rPr>
                        <a:t>Green</a:t>
                      </a:r>
                      <a:endParaRPr lang="en-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ID" sz="16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58923"/>
                  </a:ext>
                </a:extLst>
              </a:tr>
            </a:tbl>
          </a:graphicData>
        </a:graphic>
      </p:graphicFrame>
      <p:sp>
        <p:nvSpPr>
          <p:cNvPr id="15" name="Content Placeholder 5">
            <a:extLst>
              <a:ext uri="{FF2B5EF4-FFF2-40B4-BE49-F238E27FC236}">
                <a16:creationId xmlns:a16="http://schemas.microsoft.com/office/drawing/2014/main" id="{7ED04562-80BA-4503-8713-20B20E819A67}"/>
              </a:ext>
            </a:extLst>
          </p:cNvPr>
          <p:cNvSpPr>
            <a:spLocks noGrp="1"/>
          </p:cNvSpPr>
          <p:nvPr>
            <p:ph idx="1"/>
          </p:nvPr>
        </p:nvSpPr>
        <p:spPr>
          <a:xfrm>
            <a:off x="847345" y="4430485"/>
            <a:ext cx="10506456" cy="1937263"/>
          </a:xfrm>
        </p:spPr>
        <p:txBody>
          <a:bodyPr numCol="1">
            <a:noAutofit/>
          </a:bodyPr>
          <a:lstStyle/>
          <a:p>
            <a:pPr>
              <a:lnSpc>
                <a:spcPct val="120000"/>
              </a:lnSpc>
            </a:pPr>
            <a:r>
              <a:rPr lang="en-US" sz="1800" dirty="0">
                <a:latin typeface="Segoe UI" panose="020B0502040204020203" pitchFamily="34" charset="0"/>
                <a:cs typeface="Segoe UI" panose="020B0502040204020203" pitchFamily="34" charset="0"/>
              </a:rPr>
              <a:t>210 (80%) of the polities studied were considered in the high-risk regions by the </a:t>
            </a:r>
            <a:r>
              <a:rPr lang="en-US" sz="1800" dirty="0" err="1">
                <a:latin typeface="Segoe UI" panose="020B0502040204020203" pitchFamily="34" charset="0"/>
                <a:cs typeface="Segoe UI" panose="020B0502040204020203" pitchFamily="34" charset="0"/>
              </a:rPr>
              <a:t>Satgas</a:t>
            </a:r>
            <a:r>
              <a:rPr lang="en-US" sz="1800" dirty="0">
                <a:latin typeface="Segoe UI" panose="020B0502040204020203" pitchFamily="34" charset="0"/>
                <a:cs typeface="Segoe UI" panose="020B0502040204020203" pitchFamily="34" charset="0"/>
              </a:rPr>
              <a:t> COVID-19 </a:t>
            </a:r>
          </a:p>
          <a:p>
            <a:pPr>
              <a:lnSpc>
                <a:spcPct val="120000"/>
              </a:lnSpc>
            </a:pPr>
            <a:r>
              <a:rPr lang="en-US" sz="1800" dirty="0">
                <a:latin typeface="Segoe UI" panose="020B0502040204020203" pitchFamily="34" charset="0"/>
                <a:cs typeface="Segoe UI" panose="020B0502040204020203" pitchFamily="34" charset="0"/>
              </a:rPr>
              <a:t>The turnout trend between polities categorized in treatment and control shows an indication of null effect</a:t>
            </a:r>
          </a:p>
        </p:txBody>
      </p:sp>
      <p:graphicFrame>
        <p:nvGraphicFramePr>
          <p:cNvPr id="10" name="Chart 9">
            <a:extLst>
              <a:ext uri="{FF2B5EF4-FFF2-40B4-BE49-F238E27FC236}">
                <a16:creationId xmlns:a16="http://schemas.microsoft.com/office/drawing/2014/main" id="{4C501061-DCE6-47FC-BFD6-55404988A610}"/>
              </a:ext>
            </a:extLst>
          </p:cNvPr>
          <p:cNvGraphicFramePr/>
          <p:nvPr>
            <p:extLst>
              <p:ext uri="{D42A27DB-BD31-4B8C-83A1-F6EECF244321}">
                <p14:modId xmlns:p14="http://schemas.microsoft.com/office/powerpoint/2010/main" val="3377752623"/>
              </p:ext>
            </p:extLst>
          </p:nvPr>
        </p:nvGraphicFramePr>
        <p:xfrm>
          <a:off x="6706607" y="1271016"/>
          <a:ext cx="4260850" cy="26987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9A24EB73-E284-456F-BDF3-E0EE6F23909B}"/>
              </a:ext>
            </a:extLst>
          </p:cNvPr>
          <p:cNvSpPr/>
          <p:nvPr/>
        </p:nvSpPr>
        <p:spPr>
          <a:xfrm>
            <a:off x="841247" y="2325216"/>
            <a:ext cx="5619878" cy="701014"/>
          </a:xfrm>
          <a:prstGeom prst="rect">
            <a:avLst/>
          </a:prstGeom>
          <a:noFill/>
          <a:ln w="38100">
            <a:solidFill>
              <a:srgbClr val="D39F6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12" name="Slide Number Placeholder 1">
            <a:extLst>
              <a:ext uri="{FF2B5EF4-FFF2-40B4-BE49-F238E27FC236}">
                <a16:creationId xmlns:a16="http://schemas.microsoft.com/office/drawing/2014/main" id="{1B7FE6C5-15F1-44F5-851A-9CF83D04CE21}"/>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16</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12066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500056" y="4154556"/>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503104" y="2921508"/>
            <a:ext cx="10506456" cy="1014984"/>
          </a:xfrm>
        </p:spPr>
        <p:txBody>
          <a:bodyPr anchor="b">
            <a:normAutofit/>
          </a:bodyPr>
          <a:lstStyle/>
          <a:p>
            <a:r>
              <a:rPr lang="en-AU" sz="2400" b="1" dirty="0">
                <a:latin typeface="Segoe UI" panose="020B0502040204020203" pitchFamily="34" charset="0"/>
                <a:cs typeface="Segoe UI" panose="020B0502040204020203" pitchFamily="34" charset="0"/>
              </a:rPr>
              <a:t>Results</a:t>
            </a: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ID"/>
          </a:p>
        </p:txBody>
      </p:sp>
      <p:sp>
        <p:nvSpPr>
          <p:cNvPr id="2" name="Slide Number Placeholder 1">
            <a:extLst>
              <a:ext uri="{FF2B5EF4-FFF2-40B4-BE49-F238E27FC236}">
                <a16:creationId xmlns:a16="http://schemas.microsoft.com/office/drawing/2014/main" id="{BACFD8C1-2C22-4FE1-8438-E40456CEC9A9}"/>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17</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155593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Pre-</a:t>
            </a:r>
            <a:r>
              <a:rPr lang="sv-SE" sz="2400" b="1" dirty="0" err="1">
                <a:latin typeface="Segoe UI" panose="020B0502040204020203" pitchFamily="34" charset="0"/>
                <a:cs typeface="Segoe UI" panose="020B0502040204020203" pitchFamily="34" charset="0"/>
              </a:rPr>
              <a:t>estimation</a:t>
            </a:r>
            <a:endParaRPr lang="en-ID" sz="2400" b="1" dirty="0">
              <a:latin typeface="Segoe UI" panose="020B0502040204020203" pitchFamily="34" charset="0"/>
              <a:cs typeface="Segoe UI" panose="020B0502040204020203" pitchFamily="34" charset="0"/>
            </a:endParaRPr>
          </a:p>
        </p:txBody>
      </p:sp>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D874BE6B-E076-4E31-8C53-A8BD656BBA99}"/>
              </a:ext>
            </a:extLst>
          </p:cNvPr>
          <p:cNvSpPr txBox="1"/>
          <p:nvPr/>
        </p:nvSpPr>
        <p:spPr>
          <a:xfrm>
            <a:off x="7008308" y="1608930"/>
            <a:ext cx="4361276"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Region of common support lies between 0.06 - 1</a:t>
            </a:r>
          </a:p>
          <a:p>
            <a:pPr marL="285750" indent="-285750">
              <a:buFont typeface="Arial" panose="020B0604020202020204" pitchFamily="34" charset="0"/>
              <a:buChar char="•"/>
            </a:pPr>
            <a:endParaRPr lang="en-US" sz="20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000" b="1" dirty="0">
                <a:latin typeface="Segoe UI" panose="020B0502040204020203" pitchFamily="34" charset="0"/>
                <a:cs typeface="Segoe UI" panose="020B0502040204020203" pitchFamily="34" charset="0"/>
              </a:rPr>
              <a:t>Treatment</a:t>
            </a:r>
            <a:r>
              <a:rPr lang="en-US" sz="2000" dirty="0">
                <a:latin typeface="Segoe UI" panose="020B0502040204020203" pitchFamily="34" charset="0"/>
                <a:cs typeface="Segoe UI" panose="020B0502040204020203" pitchFamily="34" charset="0"/>
              </a:rPr>
              <a:t> = 72.58% and </a:t>
            </a:r>
            <a:r>
              <a:rPr lang="en-US" sz="2000" b="1" dirty="0">
                <a:latin typeface="Segoe UI" panose="020B0502040204020203" pitchFamily="34" charset="0"/>
                <a:cs typeface="Segoe UI" panose="020B0502040204020203" pitchFamily="34" charset="0"/>
              </a:rPr>
              <a:t>Control </a:t>
            </a:r>
            <a:r>
              <a:rPr lang="en-US" sz="2000" dirty="0">
                <a:latin typeface="Segoe UI" panose="020B0502040204020203" pitchFamily="34" charset="0"/>
                <a:cs typeface="Segoe UI" panose="020B0502040204020203" pitchFamily="34" charset="0"/>
              </a:rPr>
              <a:t>= 27.42%</a:t>
            </a:r>
          </a:p>
          <a:p>
            <a:pPr marL="285750" indent="-285750">
              <a:buFont typeface="Arial" panose="020B0604020202020204" pitchFamily="34" charset="0"/>
              <a:buChar char="•"/>
            </a:pPr>
            <a:endParaRPr lang="en-US" sz="200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Matching process results in 7</a:t>
            </a:r>
            <a:r>
              <a:rPr lang="en-US" sz="2000" dirty="0">
                <a:latin typeface="Segoe UI" panose="020B0502040204020203" pitchFamily="34" charset="0"/>
                <a:cs typeface="Segoe UI" panose="020B0502040204020203" pitchFamily="34" charset="0"/>
              </a:rPr>
              <a:t>5</a:t>
            </a:r>
            <a:r>
              <a:rPr lang="en-US" sz="2000" dirty="0">
                <a:solidFill>
                  <a:schemeClr val="tx1"/>
                </a:solidFill>
                <a:latin typeface="Segoe UI" panose="020B0502040204020203" pitchFamily="34" charset="0"/>
                <a:cs typeface="Segoe UI" panose="020B0502040204020203" pitchFamily="34" charset="0"/>
              </a:rPr>
              <a:t> off-support observations, leaving us with 186 observations for each period to proceed to the next regression</a:t>
            </a:r>
          </a:p>
        </p:txBody>
      </p:sp>
      <p:pic>
        <p:nvPicPr>
          <p:cNvPr id="5" name="Picture 4">
            <a:extLst>
              <a:ext uri="{FF2B5EF4-FFF2-40B4-BE49-F238E27FC236}">
                <a16:creationId xmlns:a16="http://schemas.microsoft.com/office/drawing/2014/main" id="{E4B55EEB-3A62-470F-B7DB-67C2F9432E32}"/>
              </a:ext>
            </a:extLst>
          </p:cNvPr>
          <p:cNvPicPr>
            <a:picLocks noChangeAspect="1"/>
          </p:cNvPicPr>
          <p:nvPr/>
        </p:nvPicPr>
        <p:blipFill>
          <a:blip r:embed="rId3"/>
          <a:stretch>
            <a:fillRect/>
          </a:stretch>
        </p:blipFill>
        <p:spPr>
          <a:xfrm>
            <a:off x="838200" y="1606408"/>
            <a:ext cx="5829949" cy="4277493"/>
          </a:xfrm>
          <a:prstGeom prst="rect">
            <a:avLst/>
          </a:prstGeom>
        </p:spPr>
      </p:pic>
      <p:sp>
        <p:nvSpPr>
          <p:cNvPr id="10" name="Slide Number Placeholder 1">
            <a:extLst>
              <a:ext uri="{FF2B5EF4-FFF2-40B4-BE49-F238E27FC236}">
                <a16:creationId xmlns:a16="http://schemas.microsoft.com/office/drawing/2014/main" id="{51469BD3-1E15-481F-8307-B11834E4756A}"/>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18</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201644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err="1">
                <a:latin typeface="Segoe UI" panose="020B0502040204020203" pitchFamily="34" charset="0"/>
                <a:cs typeface="Segoe UI" panose="020B0502040204020203" pitchFamily="34" charset="0"/>
              </a:rPr>
              <a:t>Baseline</a:t>
            </a:r>
            <a:r>
              <a:rPr lang="sv-SE" sz="2400" b="1" dirty="0">
                <a:latin typeface="Segoe UI" panose="020B0502040204020203" pitchFamily="34" charset="0"/>
                <a:cs typeface="Segoe UI" panose="020B0502040204020203" pitchFamily="34" charset="0"/>
              </a:rPr>
              <a:t> </a:t>
            </a:r>
            <a:r>
              <a:rPr lang="sv-SE" sz="2400" b="1" dirty="0" err="1">
                <a:latin typeface="Segoe UI" panose="020B0502040204020203" pitchFamily="34" charset="0"/>
                <a:cs typeface="Segoe UI" panose="020B0502040204020203" pitchFamily="34" charset="0"/>
              </a:rPr>
              <a:t>Descriptive</a:t>
            </a:r>
            <a:r>
              <a:rPr lang="sv-SE" sz="2400" b="1" dirty="0">
                <a:latin typeface="Segoe UI" panose="020B0502040204020203" pitchFamily="34" charset="0"/>
                <a:cs typeface="Segoe UI" panose="020B0502040204020203" pitchFamily="34" charset="0"/>
              </a:rPr>
              <a:t> Statistics After Matching</a:t>
            </a:r>
            <a:endParaRPr lang="en-ID" sz="2400" b="1" dirty="0">
              <a:latin typeface="Segoe UI" panose="020B0502040204020203" pitchFamily="34" charset="0"/>
              <a:cs typeface="Segoe UI" panose="020B0502040204020203" pitchFamily="34" charset="0"/>
            </a:endParaRPr>
          </a:p>
        </p:txBody>
      </p:sp>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Slide Number Placeholder 1">
            <a:extLst>
              <a:ext uri="{FF2B5EF4-FFF2-40B4-BE49-F238E27FC236}">
                <a16:creationId xmlns:a16="http://schemas.microsoft.com/office/drawing/2014/main" id="{5A85CC15-4BA5-4CB9-B037-E78BBB8E0578}"/>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19</a:t>
            </a:fld>
            <a:endParaRPr lang="en-ID" sz="2800" dirty="0">
              <a:solidFill>
                <a:schemeClr val="bg2"/>
              </a:solidFill>
              <a:latin typeface="Bembo" panose="02020502050201020203" pitchFamily="18" charset="0"/>
            </a:endParaRPr>
          </a:p>
        </p:txBody>
      </p:sp>
      <p:graphicFrame>
        <p:nvGraphicFramePr>
          <p:cNvPr id="6" name="Table 5">
            <a:extLst>
              <a:ext uri="{FF2B5EF4-FFF2-40B4-BE49-F238E27FC236}">
                <a16:creationId xmlns:a16="http://schemas.microsoft.com/office/drawing/2014/main" id="{20D4152C-0B5D-49CA-A98D-72B6F698D86A}"/>
              </a:ext>
            </a:extLst>
          </p:cNvPr>
          <p:cNvGraphicFramePr>
            <a:graphicFrameLocks noGrp="1"/>
          </p:cNvGraphicFramePr>
          <p:nvPr>
            <p:extLst>
              <p:ext uri="{D42A27DB-BD31-4B8C-83A1-F6EECF244321}">
                <p14:modId xmlns:p14="http://schemas.microsoft.com/office/powerpoint/2010/main" val="4171170090"/>
              </p:ext>
            </p:extLst>
          </p:nvPr>
        </p:nvGraphicFramePr>
        <p:xfrm>
          <a:off x="838198" y="1878564"/>
          <a:ext cx="10515604" cy="4214010"/>
        </p:xfrm>
        <a:graphic>
          <a:graphicData uri="http://schemas.openxmlformats.org/drawingml/2006/table">
            <a:tbl>
              <a:tblPr/>
              <a:tblGrid>
                <a:gridCol w="1944317">
                  <a:extLst>
                    <a:ext uri="{9D8B030D-6E8A-4147-A177-3AD203B41FA5}">
                      <a16:colId xmlns:a16="http://schemas.microsoft.com/office/drawing/2014/main" val="3504627590"/>
                    </a:ext>
                  </a:extLst>
                </a:gridCol>
                <a:gridCol w="285031">
                  <a:extLst>
                    <a:ext uri="{9D8B030D-6E8A-4147-A177-3AD203B41FA5}">
                      <a16:colId xmlns:a16="http://schemas.microsoft.com/office/drawing/2014/main" val="756153930"/>
                    </a:ext>
                  </a:extLst>
                </a:gridCol>
                <a:gridCol w="600601">
                  <a:extLst>
                    <a:ext uri="{9D8B030D-6E8A-4147-A177-3AD203B41FA5}">
                      <a16:colId xmlns:a16="http://schemas.microsoft.com/office/drawing/2014/main" val="2359832076"/>
                    </a:ext>
                  </a:extLst>
                </a:gridCol>
                <a:gridCol w="600601">
                  <a:extLst>
                    <a:ext uri="{9D8B030D-6E8A-4147-A177-3AD203B41FA5}">
                      <a16:colId xmlns:a16="http://schemas.microsoft.com/office/drawing/2014/main" val="1756372180"/>
                    </a:ext>
                  </a:extLst>
                </a:gridCol>
                <a:gridCol w="600601">
                  <a:extLst>
                    <a:ext uri="{9D8B030D-6E8A-4147-A177-3AD203B41FA5}">
                      <a16:colId xmlns:a16="http://schemas.microsoft.com/office/drawing/2014/main" val="3113562644"/>
                    </a:ext>
                  </a:extLst>
                </a:gridCol>
                <a:gridCol w="600601">
                  <a:extLst>
                    <a:ext uri="{9D8B030D-6E8A-4147-A177-3AD203B41FA5}">
                      <a16:colId xmlns:a16="http://schemas.microsoft.com/office/drawing/2014/main" val="1534919146"/>
                    </a:ext>
                  </a:extLst>
                </a:gridCol>
                <a:gridCol w="488624">
                  <a:extLst>
                    <a:ext uri="{9D8B030D-6E8A-4147-A177-3AD203B41FA5}">
                      <a16:colId xmlns:a16="http://schemas.microsoft.com/office/drawing/2014/main" val="655934901"/>
                    </a:ext>
                  </a:extLst>
                </a:gridCol>
                <a:gridCol w="600601">
                  <a:extLst>
                    <a:ext uri="{9D8B030D-6E8A-4147-A177-3AD203B41FA5}">
                      <a16:colId xmlns:a16="http://schemas.microsoft.com/office/drawing/2014/main" val="3628017063"/>
                    </a:ext>
                  </a:extLst>
                </a:gridCol>
                <a:gridCol w="600601">
                  <a:extLst>
                    <a:ext uri="{9D8B030D-6E8A-4147-A177-3AD203B41FA5}">
                      <a16:colId xmlns:a16="http://schemas.microsoft.com/office/drawing/2014/main" val="1845818441"/>
                    </a:ext>
                  </a:extLst>
                </a:gridCol>
                <a:gridCol w="600601">
                  <a:extLst>
                    <a:ext uri="{9D8B030D-6E8A-4147-A177-3AD203B41FA5}">
                      <a16:colId xmlns:a16="http://schemas.microsoft.com/office/drawing/2014/main" val="2639285765"/>
                    </a:ext>
                  </a:extLst>
                </a:gridCol>
                <a:gridCol w="600601">
                  <a:extLst>
                    <a:ext uri="{9D8B030D-6E8A-4147-A177-3AD203B41FA5}">
                      <a16:colId xmlns:a16="http://schemas.microsoft.com/office/drawing/2014/main" val="778330711"/>
                    </a:ext>
                  </a:extLst>
                </a:gridCol>
                <a:gridCol w="600601">
                  <a:extLst>
                    <a:ext uri="{9D8B030D-6E8A-4147-A177-3AD203B41FA5}">
                      <a16:colId xmlns:a16="http://schemas.microsoft.com/office/drawing/2014/main" val="1023363478"/>
                    </a:ext>
                  </a:extLst>
                </a:gridCol>
                <a:gridCol w="488624">
                  <a:extLst>
                    <a:ext uri="{9D8B030D-6E8A-4147-A177-3AD203B41FA5}">
                      <a16:colId xmlns:a16="http://schemas.microsoft.com/office/drawing/2014/main" val="3083960400"/>
                    </a:ext>
                  </a:extLst>
                </a:gridCol>
                <a:gridCol w="600601">
                  <a:extLst>
                    <a:ext uri="{9D8B030D-6E8A-4147-A177-3AD203B41FA5}">
                      <a16:colId xmlns:a16="http://schemas.microsoft.com/office/drawing/2014/main" val="104148172"/>
                    </a:ext>
                  </a:extLst>
                </a:gridCol>
                <a:gridCol w="600601">
                  <a:extLst>
                    <a:ext uri="{9D8B030D-6E8A-4147-A177-3AD203B41FA5}">
                      <a16:colId xmlns:a16="http://schemas.microsoft.com/office/drawing/2014/main" val="3028324631"/>
                    </a:ext>
                  </a:extLst>
                </a:gridCol>
                <a:gridCol w="702397">
                  <a:extLst>
                    <a:ext uri="{9D8B030D-6E8A-4147-A177-3AD203B41FA5}">
                      <a16:colId xmlns:a16="http://schemas.microsoft.com/office/drawing/2014/main" val="3115976029"/>
                    </a:ext>
                  </a:extLst>
                </a:gridCol>
              </a:tblGrid>
              <a:tr h="358639">
                <a:tc>
                  <a:txBody>
                    <a:bodyPr/>
                    <a:lstStyle/>
                    <a:p>
                      <a:pPr algn="l" rtl="0" fontAlgn="b"/>
                      <a:r>
                        <a:rPr lang="en-ID" sz="1200" b="0" i="0" u="none" strike="noStrike">
                          <a:solidFill>
                            <a:srgbClr val="000000"/>
                          </a:solidFill>
                          <a:effectLst/>
                          <a:latin typeface="Times New Roman" panose="02020603050405020304" pitchFamily="18" charset="0"/>
                        </a:rPr>
                        <a:t> </a:t>
                      </a:r>
                    </a:p>
                  </a:txBody>
                  <a:tcPr marL="5090" marR="5090" marT="50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rtl="0" fontAlgn="ctr"/>
                      <a:r>
                        <a:rPr lang="en-ID" sz="1200" b="0" i="0" u="none" strike="noStrike">
                          <a:solidFill>
                            <a:srgbClr val="000000"/>
                          </a:solidFill>
                          <a:effectLst/>
                          <a:latin typeface="Times New Roman" panose="02020603050405020304" pitchFamily="18" charset="0"/>
                        </a:rPr>
                        <a:t>Control</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a:txBody>
                    <a:bodyPr/>
                    <a:lstStyle/>
                    <a:p>
                      <a:pPr algn="l" rtl="0" fontAlgn="ctr"/>
                      <a:r>
                        <a:rPr lang="en-ID" sz="1200" b="0" i="0" u="none" strike="noStrike">
                          <a:solidFill>
                            <a:srgbClr val="000000"/>
                          </a:solidFill>
                          <a:effectLst/>
                          <a:latin typeface="Times New Roman" panose="02020603050405020304" pitchFamily="18" charset="0"/>
                        </a:rPr>
                        <a:t> </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rtl="0" fontAlgn="ctr"/>
                      <a:r>
                        <a:rPr lang="en-ID" sz="1200" b="0" i="0" u="none" strike="noStrike">
                          <a:solidFill>
                            <a:srgbClr val="000000"/>
                          </a:solidFill>
                          <a:effectLst/>
                          <a:latin typeface="Times New Roman" panose="02020603050405020304" pitchFamily="18" charset="0"/>
                        </a:rPr>
                        <a:t>Treatment</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a:txBody>
                    <a:bodyPr/>
                    <a:lstStyle/>
                    <a:p>
                      <a:pPr algn="l" fontAlgn="b"/>
                      <a:r>
                        <a:rPr lang="en-ID" sz="1000" b="0" i="0" u="none" strike="noStrike">
                          <a:solidFill>
                            <a:srgbClr val="000000"/>
                          </a:solidFill>
                          <a:effectLst/>
                          <a:latin typeface="Calibri" panose="020F0502020204030204" pitchFamily="34" charset="0"/>
                        </a:rPr>
                        <a:t> </a:t>
                      </a:r>
                    </a:p>
                  </a:txBody>
                  <a:tcPr marL="5090" marR="5090" marT="50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ctr"/>
                      <a:r>
                        <a:rPr lang="en-ID" sz="1200" b="0" i="0" u="none" strike="noStrike" dirty="0">
                          <a:solidFill>
                            <a:srgbClr val="000000"/>
                          </a:solidFill>
                          <a:effectLst/>
                          <a:latin typeface="Times New Roman" panose="02020603050405020304" pitchFamily="18" charset="0"/>
                        </a:rPr>
                        <a:t>Differences (C –T)</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462458004"/>
                  </a:ext>
                </a:extLst>
              </a:tr>
              <a:tr h="358639">
                <a:tc>
                  <a:txBody>
                    <a:bodyPr/>
                    <a:lstStyle/>
                    <a:p>
                      <a:pPr algn="l" rtl="0" fontAlgn="b"/>
                      <a:r>
                        <a:rPr lang="en-ID" sz="1200" b="0" i="0" u="none" strike="noStrike">
                          <a:solidFill>
                            <a:srgbClr val="000000"/>
                          </a:solidFill>
                          <a:effectLst/>
                          <a:latin typeface="Times New Roman" panose="02020603050405020304" pitchFamily="18" charset="0"/>
                        </a:rPr>
                        <a:t>Variable</a:t>
                      </a:r>
                    </a:p>
                  </a:txBody>
                  <a:tcPr marL="5090" marR="5090" marT="50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Obs</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Mean</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Std. Dev.</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Min</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Max</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ID" sz="1200" b="0" i="0" u="none" strike="noStrike">
                          <a:solidFill>
                            <a:srgbClr val="000000"/>
                          </a:solidFill>
                          <a:effectLst/>
                          <a:latin typeface="Times New Roman" panose="02020603050405020304" pitchFamily="18" charset="0"/>
                        </a:rPr>
                        <a:t> </a:t>
                      </a:r>
                    </a:p>
                  </a:txBody>
                  <a:tcPr marL="5090" marR="5090" marT="50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Obs</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Mean</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Std. Dev.</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Min</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Max</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D" sz="1000" b="0" i="0" u="none" strike="noStrike">
                          <a:solidFill>
                            <a:srgbClr val="000000"/>
                          </a:solidFill>
                          <a:effectLst/>
                          <a:latin typeface="Calibri" panose="020F0502020204030204" pitchFamily="34" charset="0"/>
                        </a:rPr>
                        <a:t> </a:t>
                      </a:r>
                    </a:p>
                  </a:txBody>
                  <a:tcPr marL="5090" marR="5090" marT="50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Mean</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t-stat</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D" sz="1200" b="0" i="0" u="none" strike="noStrike">
                          <a:solidFill>
                            <a:srgbClr val="000000"/>
                          </a:solidFill>
                          <a:effectLst/>
                          <a:latin typeface="Times New Roman" panose="02020603050405020304" pitchFamily="18" charset="0"/>
                        </a:rPr>
                        <a:t>Pr(|T| &gt; |t|)</a:t>
                      </a:r>
                    </a:p>
                  </a:txBody>
                  <a:tcPr marL="5090" marR="5090" marT="50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705213"/>
                  </a:ext>
                </a:extLst>
              </a:tr>
              <a:tr h="448299">
                <a:tc>
                  <a:txBody>
                    <a:bodyPr/>
                    <a:lstStyle/>
                    <a:p>
                      <a:pPr algn="l" rtl="0" fontAlgn="b"/>
                      <a:r>
                        <a:rPr lang="en-ID" sz="1200" b="0" i="0" u="none" strike="noStrike">
                          <a:solidFill>
                            <a:srgbClr val="000000"/>
                          </a:solidFill>
                          <a:effectLst/>
                          <a:latin typeface="Times New Roman" panose="02020603050405020304" pitchFamily="18" charset="0"/>
                        </a:rPr>
                        <a:t>Turnout</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51</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0.74</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0.11</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0.55</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1.00</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ID" sz="1600" b="0" i="0" u="none" strike="noStrike">
                          <a:solidFill>
                            <a:srgbClr val="000000"/>
                          </a:solidFill>
                          <a:effectLst/>
                          <a:latin typeface="Arial" panose="020B0604020202020204" pitchFamily="34" charset="0"/>
                        </a:rPr>
                        <a:t> </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135</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0.71</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0.09</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0.50</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0.99</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D" sz="1000" b="0" i="0" u="none" strike="noStrike">
                        <a:solidFill>
                          <a:srgbClr val="000000"/>
                        </a:solidFill>
                        <a:effectLst/>
                        <a:latin typeface="Calibri" panose="020F0502020204030204" pitchFamily="34" charset="0"/>
                      </a:endParaRP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0.03</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200" b="0" i="0" u="none" strike="noStrike">
                          <a:solidFill>
                            <a:srgbClr val="000000"/>
                          </a:solidFill>
                          <a:effectLst/>
                          <a:latin typeface="Times New Roman" panose="02020603050405020304" pitchFamily="18" charset="0"/>
                        </a:rPr>
                        <a:t>1.91</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0.06</a:t>
                      </a:r>
                    </a:p>
                  </a:txBody>
                  <a:tcPr marL="5090" marR="5090" marT="509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17596"/>
                  </a:ext>
                </a:extLst>
              </a:tr>
              <a:tr h="448299">
                <a:tc>
                  <a:txBody>
                    <a:bodyPr/>
                    <a:lstStyle/>
                    <a:p>
                      <a:pPr algn="l" rtl="0" fontAlgn="b"/>
                      <a:r>
                        <a:rPr lang="en-ID" sz="1200" b="0" i="0" u="none" strike="noStrike">
                          <a:solidFill>
                            <a:srgbClr val="000000"/>
                          </a:solidFill>
                          <a:effectLst/>
                          <a:latin typeface="Times New Roman" panose="02020603050405020304" pitchFamily="18" charset="0"/>
                        </a:rPr>
                        <a:t>Density</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101.92</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154.92</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0.90</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825.03</a:t>
                      </a:r>
                    </a:p>
                  </a:txBody>
                  <a:tcPr marL="5090" marR="5090" marT="5090" marB="0" anchor="b">
                    <a:lnL>
                      <a:noFill/>
                    </a:lnL>
                    <a:lnR>
                      <a:noFill/>
                    </a:lnR>
                    <a:lnT>
                      <a:noFill/>
                    </a:lnT>
                    <a:lnB>
                      <a:noFill/>
                    </a:lnB>
                  </a:tcPr>
                </a:tc>
                <a:tc>
                  <a:txBody>
                    <a:bodyPr/>
                    <a:lstStyle/>
                    <a:p>
                      <a:pPr algn="l" fontAlgn="b"/>
                      <a:endParaRPr lang="en-ID" sz="1600" b="0" i="0" u="none" strike="noStrike">
                        <a:solidFill>
                          <a:srgbClr val="000000"/>
                        </a:solidFill>
                        <a:effectLst/>
                        <a:latin typeface="Arial" panose="020B0604020202020204" pitchFamily="34" charset="0"/>
                      </a:endParaRP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135</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119.82</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132.94</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1.70</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680.47</a:t>
                      </a:r>
                    </a:p>
                  </a:txBody>
                  <a:tcPr marL="5090" marR="5090" marT="5090" marB="0" anchor="b">
                    <a:lnL>
                      <a:noFill/>
                    </a:lnL>
                    <a:lnR>
                      <a:noFill/>
                    </a:lnR>
                    <a:lnT>
                      <a:noFill/>
                    </a:lnT>
                    <a:lnB>
                      <a:noFill/>
                    </a:lnB>
                  </a:tcPr>
                </a:tc>
                <a:tc>
                  <a:txBody>
                    <a:bodyPr/>
                    <a:lstStyle/>
                    <a:p>
                      <a:pPr algn="l" fontAlgn="b"/>
                      <a:endParaRPr lang="en-ID" sz="1000" b="0" i="0" u="none" strike="noStrike">
                        <a:solidFill>
                          <a:srgbClr val="000000"/>
                        </a:solidFill>
                        <a:effectLst/>
                        <a:latin typeface="Calibri" panose="020F0502020204030204" pitchFamily="34" charset="0"/>
                      </a:endParaRP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-17.91</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-0.78</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0.44</a:t>
                      </a:r>
                    </a:p>
                  </a:txBody>
                  <a:tcPr marL="5090" marR="5090" marT="5090" marB="0" anchor="b">
                    <a:lnL>
                      <a:noFill/>
                    </a:lnL>
                    <a:lnR>
                      <a:noFill/>
                    </a:lnR>
                    <a:lnT>
                      <a:noFill/>
                    </a:lnT>
                    <a:lnB>
                      <a:noFill/>
                    </a:lnB>
                  </a:tcPr>
                </a:tc>
                <a:extLst>
                  <a:ext uri="{0D108BD9-81ED-4DB2-BD59-A6C34878D82A}">
                    <a16:rowId xmlns:a16="http://schemas.microsoft.com/office/drawing/2014/main" val="3948621914"/>
                  </a:ext>
                </a:extLst>
              </a:tr>
              <a:tr h="448299">
                <a:tc>
                  <a:txBody>
                    <a:bodyPr/>
                    <a:lstStyle/>
                    <a:p>
                      <a:pPr algn="l" rtl="0" fontAlgn="b"/>
                      <a:r>
                        <a:rPr lang="en-ID" sz="1200" b="0" i="0" u="none" strike="noStrike">
                          <a:solidFill>
                            <a:srgbClr val="000000"/>
                          </a:solidFill>
                          <a:effectLst/>
                          <a:latin typeface="Times New Roman" panose="02020603050405020304" pitchFamily="18" charset="0"/>
                        </a:rPr>
                        <a:t>Human Development Index</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61.58</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5.35</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44.21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70.00</a:t>
                      </a:r>
                    </a:p>
                  </a:txBody>
                  <a:tcPr marL="5090" marR="5090" marT="5090" marB="0" anchor="b">
                    <a:lnL>
                      <a:noFill/>
                    </a:lnL>
                    <a:lnR>
                      <a:noFill/>
                    </a:lnR>
                    <a:lnT>
                      <a:noFill/>
                    </a:lnT>
                    <a:lnB>
                      <a:noFill/>
                    </a:lnB>
                  </a:tcPr>
                </a:tc>
                <a:tc>
                  <a:txBody>
                    <a:bodyPr/>
                    <a:lstStyle/>
                    <a:p>
                      <a:pPr algn="l" fontAlgn="b"/>
                      <a:endParaRPr lang="en-ID" sz="1600" b="0" i="0" u="none" strike="noStrike">
                        <a:solidFill>
                          <a:srgbClr val="000000"/>
                        </a:solidFill>
                        <a:effectLst/>
                        <a:latin typeface="Arial" panose="020B0604020202020204" pitchFamily="34" charset="0"/>
                      </a:endParaRP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135</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65.09</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3.78</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45.91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72.48</a:t>
                      </a:r>
                    </a:p>
                  </a:txBody>
                  <a:tcPr marL="5090" marR="5090" marT="5090" marB="0" anchor="b">
                    <a:lnL>
                      <a:noFill/>
                    </a:lnL>
                    <a:lnR>
                      <a:noFill/>
                    </a:lnR>
                    <a:lnT>
                      <a:noFill/>
                    </a:lnT>
                    <a:lnB>
                      <a:noFill/>
                    </a:lnB>
                  </a:tcPr>
                </a:tc>
                <a:tc>
                  <a:txBody>
                    <a:bodyPr/>
                    <a:lstStyle/>
                    <a:p>
                      <a:pPr algn="l" fontAlgn="b"/>
                      <a:endParaRPr lang="en-ID" sz="1000" b="0" i="0" u="none" strike="noStrike">
                        <a:solidFill>
                          <a:srgbClr val="000000"/>
                        </a:solidFill>
                        <a:effectLst/>
                        <a:latin typeface="Calibri" panose="020F0502020204030204" pitchFamily="34" charset="0"/>
                      </a:endParaRP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-3.50</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-5.00</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0.00</a:t>
                      </a:r>
                    </a:p>
                  </a:txBody>
                  <a:tcPr marL="5090" marR="5090" marT="5090" marB="0" anchor="b">
                    <a:lnL>
                      <a:noFill/>
                    </a:lnL>
                    <a:lnR>
                      <a:noFill/>
                    </a:lnR>
                    <a:lnT>
                      <a:noFill/>
                    </a:lnT>
                    <a:lnB>
                      <a:noFill/>
                    </a:lnB>
                  </a:tcPr>
                </a:tc>
                <a:extLst>
                  <a:ext uri="{0D108BD9-81ED-4DB2-BD59-A6C34878D82A}">
                    <a16:rowId xmlns:a16="http://schemas.microsoft.com/office/drawing/2014/main" val="3403778487"/>
                  </a:ext>
                </a:extLst>
              </a:tr>
              <a:tr h="448299">
                <a:tc>
                  <a:txBody>
                    <a:bodyPr/>
                    <a:lstStyle/>
                    <a:p>
                      <a:pPr algn="l" rtl="0" fontAlgn="b"/>
                      <a:r>
                        <a:rPr lang="en-ID" sz="1200" b="0" i="0" u="none" strike="noStrike">
                          <a:solidFill>
                            <a:srgbClr val="000000"/>
                          </a:solidFill>
                          <a:effectLst/>
                          <a:latin typeface="Times New Roman" panose="02020603050405020304" pitchFamily="18" charset="0"/>
                        </a:rPr>
                        <a:t>Mean Years of Schooling</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6.76</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1.28</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2.08</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8.91</a:t>
                      </a:r>
                    </a:p>
                  </a:txBody>
                  <a:tcPr marL="5090" marR="5090" marT="5090" marB="0" anchor="b">
                    <a:lnL>
                      <a:noFill/>
                    </a:lnL>
                    <a:lnR>
                      <a:noFill/>
                    </a:lnR>
                    <a:lnT>
                      <a:noFill/>
                    </a:lnT>
                    <a:lnB>
                      <a:noFill/>
                    </a:lnB>
                  </a:tcPr>
                </a:tc>
                <a:tc>
                  <a:txBody>
                    <a:bodyPr/>
                    <a:lstStyle/>
                    <a:p>
                      <a:pPr algn="l" fontAlgn="b"/>
                      <a:endParaRPr lang="en-ID" sz="1600" b="0" i="0" u="none" strike="noStrike">
                        <a:solidFill>
                          <a:srgbClr val="000000"/>
                        </a:solidFill>
                        <a:effectLst/>
                        <a:latin typeface="Arial" panose="020B0604020202020204" pitchFamily="34" charset="0"/>
                      </a:endParaRP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135</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7.54</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0.89</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4.38</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9.57</a:t>
                      </a:r>
                    </a:p>
                  </a:txBody>
                  <a:tcPr marL="5090" marR="5090" marT="5090" marB="0" anchor="b">
                    <a:lnL>
                      <a:noFill/>
                    </a:lnL>
                    <a:lnR>
                      <a:noFill/>
                    </a:lnR>
                    <a:lnT>
                      <a:noFill/>
                    </a:lnT>
                    <a:lnB>
                      <a:noFill/>
                    </a:lnB>
                  </a:tcPr>
                </a:tc>
                <a:tc>
                  <a:txBody>
                    <a:bodyPr/>
                    <a:lstStyle/>
                    <a:p>
                      <a:pPr algn="l" fontAlgn="b"/>
                      <a:endParaRPr lang="en-ID" sz="1000" b="0" i="0" u="none" strike="noStrike">
                        <a:solidFill>
                          <a:srgbClr val="000000"/>
                        </a:solidFill>
                        <a:effectLst/>
                        <a:latin typeface="Calibri" panose="020F0502020204030204" pitchFamily="34" charset="0"/>
                      </a:endParaRP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-0.77</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-4.66</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0.00</a:t>
                      </a:r>
                    </a:p>
                  </a:txBody>
                  <a:tcPr marL="5090" marR="5090" marT="5090" marB="0" anchor="b">
                    <a:lnL>
                      <a:noFill/>
                    </a:lnL>
                    <a:lnR>
                      <a:noFill/>
                    </a:lnR>
                    <a:lnT>
                      <a:noFill/>
                    </a:lnT>
                    <a:lnB>
                      <a:noFill/>
                    </a:lnB>
                  </a:tcPr>
                </a:tc>
                <a:extLst>
                  <a:ext uri="{0D108BD9-81ED-4DB2-BD59-A6C34878D82A}">
                    <a16:rowId xmlns:a16="http://schemas.microsoft.com/office/drawing/2014/main" val="674103622"/>
                  </a:ext>
                </a:extLst>
              </a:tr>
              <a:tr h="448299">
                <a:tc>
                  <a:txBody>
                    <a:bodyPr/>
                    <a:lstStyle/>
                    <a:p>
                      <a:pPr algn="l" rtl="0" fontAlgn="b"/>
                      <a:r>
                        <a:rPr lang="en-ID" sz="1200" b="0" i="0" u="none" strike="noStrike">
                          <a:solidFill>
                            <a:srgbClr val="000000"/>
                          </a:solidFill>
                          <a:effectLst/>
                          <a:latin typeface="Times New Roman" panose="02020603050405020304" pitchFamily="18" charset="0"/>
                        </a:rPr>
                        <a:t>Unemployment Rate</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0.044</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0.03</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0.001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0.101</a:t>
                      </a:r>
                    </a:p>
                  </a:txBody>
                  <a:tcPr marL="5090" marR="5090" marT="5090" marB="0" anchor="b">
                    <a:lnL>
                      <a:noFill/>
                    </a:lnL>
                    <a:lnR>
                      <a:noFill/>
                    </a:lnR>
                    <a:lnT>
                      <a:noFill/>
                    </a:lnT>
                    <a:lnB>
                      <a:noFill/>
                    </a:lnB>
                  </a:tcPr>
                </a:tc>
                <a:tc>
                  <a:txBody>
                    <a:bodyPr/>
                    <a:lstStyle/>
                    <a:p>
                      <a:pPr algn="l" fontAlgn="b"/>
                      <a:endParaRPr lang="en-ID" sz="1600" b="0" i="0" u="none" strike="noStrike">
                        <a:solidFill>
                          <a:srgbClr val="000000"/>
                        </a:solidFill>
                        <a:effectLst/>
                        <a:latin typeface="Arial" panose="020B0604020202020204" pitchFamily="34" charset="0"/>
                      </a:endParaRP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135</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0.051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0.03</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0.002</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0.117</a:t>
                      </a:r>
                    </a:p>
                  </a:txBody>
                  <a:tcPr marL="5090" marR="5090" marT="5090" marB="0" anchor="b">
                    <a:lnL>
                      <a:noFill/>
                    </a:lnL>
                    <a:lnR>
                      <a:noFill/>
                    </a:lnR>
                    <a:lnT>
                      <a:noFill/>
                    </a:lnT>
                    <a:lnB>
                      <a:noFill/>
                    </a:lnB>
                  </a:tcPr>
                </a:tc>
                <a:tc>
                  <a:txBody>
                    <a:bodyPr/>
                    <a:lstStyle/>
                    <a:p>
                      <a:pPr algn="l" fontAlgn="b"/>
                      <a:endParaRPr lang="en-ID" sz="1000" b="0" i="0" u="none" strike="noStrike">
                        <a:solidFill>
                          <a:srgbClr val="000000"/>
                        </a:solidFill>
                        <a:effectLst/>
                        <a:latin typeface="Calibri" panose="020F0502020204030204" pitchFamily="34" charset="0"/>
                      </a:endParaRP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-0.006</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-1.46</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0.15</a:t>
                      </a:r>
                    </a:p>
                  </a:txBody>
                  <a:tcPr marL="5090" marR="5090" marT="5090" marB="0" anchor="b">
                    <a:lnL>
                      <a:noFill/>
                    </a:lnL>
                    <a:lnR>
                      <a:noFill/>
                    </a:lnR>
                    <a:lnT>
                      <a:noFill/>
                    </a:lnT>
                    <a:lnB>
                      <a:noFill/>
                    </a:lnB>
                  </a:tcPr>
                </a:tc>
                <a:extLst>
                  <a:ext uri="{0D108BD9-81ED-4DB2-BD59-A6C34878D82A}">
                    <a16:rowId xmlns:a16="http://schemas.microsoft.com/office/drawing/2014/main" val="942411639"/>
                  </a:ext>
                </a:extLst>
              </a:tr>
              <a:tr h="448299">
                <a:tc>
                  <a:txBody>
                    <a:bodyPr/>
                    <a:lstStyle/>
                    <a:p>
                      <a:pPr algn="l" rtl="0" fontAlgn="b"/>
                      <a:r>
                        <a:rPr lang="en-ID" sz="1200" b="0" i="0" u="none" strike="noStrike">
                          <a:solidFill>
                            <a:srgbClr val="000000"/>
                          </a:solidFill>
                          <a:effectLst/>
                          <a:latin typeface="Times New Roman" panose="02020603050405020304" pitchFamily="18" charset="0"/>
                        </a:rPr>
                        <a:t>Number of Polling Stations</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532.59</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571.98</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103</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3921</a:t>
                      </a:r>
                    </a:p>
                  </a:txBody>
                  <a:tcPr marL="5090" marR="5090" marT="5090" marB="0" anchor="b">
                    <a:lnL>
                      <a:noFill/>
                    </a:lnL>
                    <a:lnR>
                      <a:noFill/>
                    </a:lnR>
                    <a:lnT>
                      <a:noFill/>
                    </a:lnT>
                    <a:lnB>
                      <a:noFill/>
                    </a:lnB>
                  </a:tcPr>
                </a:tc>
                <a:tc>
                  <a:txBody>
                    <a:bodyPr/>
                    <a:lstStyle/>
                    <a:p>
                      <a:pPr algn="l" fontAlgn="b"/>
                      <a:endParaRPr lang="en-ID" sz="1600" b="0" i="0" u="none" strike="noStrike">
                        <a:solidFill>
                          <a:srgbClr val="000000"/>
                        </a:solidFill>
                        <a:effectLst/>
                        <a:latin typeface="Arial" panose="020B0604020202020204" pitchFamily="34" charset="0"/>
                      </a:endParaRP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135</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647.36</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621.39</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45</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4091</a:t>
                      </a:r>
                    </a:p>
                  </a:txBody>
                  <a:tcPr marL="5090" marR="5090" marT="5090" marB="0" anchor="b">
                    <a:lnL>
                      <a:noFill/>
                    </a:lnL>
                    <a:lnR>
                      <a:noFill/>
                    </a:lnR>
                    <a:lnT>
                      <a:noFill/>
                    </a:lnT>
                    <a:lnB>
                      <a:noFill/>
                    </a:lnB>
                  </a:tcPr>
                </a:tc>
                <a:tc>
                  <a:txBody>
                    <a:bodyPr/>
                    <a:lstStyle/>
                    <a:p>
                      <a:pPr algn="l" fontAlgn="b"/>
                      <a:endParaRPr lang="en-ID" sz="1000" b="0" i="0" u="none" strike="noStrike">
                        <a:solidFill>
                          <a:srgbClr val="000000"/>
                        </a:solidFill>
                        <a:effectLst/>
                        <a:latin typeface="Calibri" panose="020F0502020204030204" pitchFamily="34" charset="0"/>
                      </a:endParaRP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-114.77</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-1.15</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0.25</a:t>
                      </a:r>
                    </a:p>
                  </a:txBody>
                  <a:tcPr marL="5090" marR="5090" marT="5090" marB="0" anchor="b">
                    <a:lnL>
                      <a:noFill/>
                    </a:lnL>
                    <a:lnR>
                      <a:noFill/>
                    </a:lnR>
                    <a:lnT>
                      <a:noFill/>
                    </a:lnT>
                    <a:lnB>
                      <a:noFill/>
                    </a:lnB>
                  </a:tcPr>
                </a:tc>
                <a:extLst>
                  <a:ext uri="{0D108BD9-81ED-4DB2-BD59-A6C34878D82A}">
                    <a16:rowId xmlns:a16="http://schemas.microsoft.com/office/drawing/2014/main" val="626726367"/>
                  </a:ext>
                </a:extLst>
              </a:tr>
              <a:tr h="358639">
                <a:tc>
                  <a:txBody>
                    <a:bodyPr/>
                    <a:lstStyle/>
                    <a:p>
                      <a:pPr algn="l" rtl="0" fontAlgn="b"/>
                      <a:r>
                        <a:rPr lang="en-ID" sz="1200" b="0" i="0" u="none" strike="noStrike">
                          <a:solidFill>
                            <a:srgbClr val="000000"/>
                          </a:solidFill>
                          <a:effectLst/>
                          <a:latin typeface="Times New Roman" panose="02020603050405020304" pitchFamily="18" charset="0"/>
                        </a:rPr>
                        <a:t>Coalition Gap</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51</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15.24</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13.29</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60</a:t>
                      </a:r>
                    </a:p>
                  </a:txBody>
                  <a:tcPr marL="5090" marR="5090" marT="5090" marB="0" anchor="b">
                    <a:lnL>
                      <a:noFill/>
                    </a:lnL>
                    <a:lnR>
                      <a:noFill/>
                    </a:lnR>
                    <a:lnT>
                      <a:noFill/>
                    </a:lnT>
                    <a:lnB>
                      <a:noFill/>
                    </a:lnB>
                  </a:tcPr>
                </a:tc>
                <a:tc>
                  <a:txBody>
                    <a:bodyPr/>
                    <a:lstStyle/>
                    <a:p>
                      <a:pPr algn="l" fontAlgn="b"/>
                      <a:endParaRPr lang="en-ID" sz="1000" b="0" i="0" u="none" strike="noStrike">
                        <a:solidFill>
                          <a:srgbClr val="000000"/>
                        </a:solidFill>
                        <a:effectLst/>
                        <a:latin typeface="Calibri" panose="020F0502020204030204" pitchFamily="34" charset="0"/>
                      </a:endParaRP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135</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17.57</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18.18</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0</a:t>
                      </a:r>
                    </a:p>
                  </a:txBody>
                  <a:tcPr marL="5090" marR="5090" marT="5090" marB="0" anchor="b">
                    <a:lnL>
                      <a:noFill/>
                    </a:lnL>
                    <a:lnR>
                      <a:noFill/>
                    </a:lnR>
                    <a:lnT>
                      <a:noFill/>
                    </a:lnT>
                    <a:lnB>
                      <a:noFill/>
                    </a:lnB>
                  </a:tcPr>
                </a:tc>
                <a:tc>
                  <a:txBody>
                    <a:bodyPr/>
                    <a:lstStyle/>
                    <a:p>
                      <a:pPr algn="r" rtl="0" fontAlgn="b"/>
                      <a:r>
                        <a:rPr lang="en-ID" sz="1200" b="0" i="0" u="none" strike="noStrike">
                          <a:solidFill>
                            <a:srgbClr val="000000"/>
                          </a:solidFill>
                          <a:effectLst/>
                          <a:latin typeface="Times New Roman" panose="02020603050405020304" pitchFamily="18" charset="0"/>
                        </a:rPr>
                        <a:t>80</a:t>
                      </a:r>
                    </a:p>
                  </a:txBody>
                  <a:tcPr marL="5090" marR="5090" marT="5090" marB="0" anchor="b">
                    <a:lnL>
                      <a:noFill/>
                    </a:lnL>
                    <a:lnR>
                      <a:noFill/>
                    </a:lnR>
                    <a:lnT>
                      <a:noFill/>
                    </a:lnT>
                    <a:lnB>
                      <a:noFill/>
                    </a:lnB>
                  </a:tcPr>
                </a:tc>
                <a:tc>
                  <a:txBody>
                    <a:bodyPr/>
                    <a:lstStyle/>
                    <a:p>
                      <a:pPr algn="l" fontAlgn="b"/>
                      <a:endParaRPr lang="en-ID" sz="1000" b="0" i="0" u="none" strike="noStrike">
                        <a:solidFill>
                          <a:srgbClr val="000000"/>
                        </a:solidFill>
                        <a:effectLst/>
                        <a:latin typeface="Calibri" panose="020F0502020204030204" pitchFamily="34" charset="0"/>
                      </a:endParaRP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-2.33</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-0.83</a:t>
                      </a:r>
                    </a:p>
                  </a:txBody>
                  <a:tcPr marL="5090" marR="5090" marT="5090" marB="0" anchor="b">
                    <a:lnL>
                      <a:noFill/>
                    </a:lnL>
                    <a:lnR>
                      <a:noFill/>
                    </a:lnR>
                    <a:lnT>
                      <a:noFill/>
                    </a:lnT>
                    <a:lnB>
                      <a:noFill/>
                    </a:lnB>
                  </a:tcPr>
                </a:tc>
                <a:tc>
                  <a:txBody>
                    <a:bodyPr/>
                    <a:lstStyle/>
                    <a:p>
                      <a:pPr algn="r" fontAlgn="b"/>
                      <a:r>
                        <a:rPr lang="en-ID" sz="1200" b="0" i="0" u="none" strike="noStrike">
                          <a:solidFill>
                            <a:srgbClr val="000000"/>
                          </a:solidFill>
                          <a:effectLst/>
                          <a:latin typeface="Times New Roman" panose="02020603050405020304" pitchFamily="18" charset="0"/>
                        </a:rPr>
                        <a:t>0.40</a:t>
                      </a:r>
                    </a:p>
                  </a:txBody>
                  <a:tcPr marL="5090" marR="5090" marT="5090" marB="0" anchor="b">
                    <a:lnL>
                      <a:noFill/>
                    </a:lnL>
                    <a:lnR>
                      <a:noFill/>
                    </a:lnR>
                    <a:lnT>
                      <a:noFill/>
                    </a:lnT>
                    <a:lnB>
                      <a:noFill/>
                    </a:lnB>
                  </a:tcPr>
                </a:tc>
                <a:extLst>
                  <a:ext uri="{0D108BD9-81ED-4DB2-BD59-A6C34878D82A}">
                    <a16:rowId xmlns:a16="http://schemas.microsoft.com/office/drawing/2014/main" val="3705844131"/>
                  </a:ext>
                </a:extLst>
              </a:tr>
              <a:tr h="448299">
                <a:tc>
                  <a:txBody>
                    <a:bodyPr/>
                    <a:lstStyle/>
                    <a:p>
                      <a:pPr algn="l" rtl="0" fontAlgn="b"/>
                      <a:r>
                        <a:rPr lang="en-ID" sz="1200" b="0" i="0" u="none" strike="noStrike">
                          <a:solidFill>
                            <a:srgbClr val="000000"/>
                          </a:solidFill>
                          <a:effectLst/>
                          <a:latin typeface="Times New Roman" panose="02020603050405020304" pitchFamily="18" charset="0"/>
                        </a:rPr>
                        <a:t>Number of Running Lists</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ID" sz="1200" b="0" i="0" u="none" strike="noStrike">
                          <a:solidFill>
                            <a:srgbClr val="000000"/>
                          </a:solidFill>
                          <a:effectLst/>
                          <a:latin typeface="Times New Roman" panose="02020603050405020304" pitchFamily="18" charset="0"/>
                        </a:rPr>
                        <a:t>51</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ID" sz="1200" b="0" i="0" u="none" strike="noStrike">
                          <a:solidFill>
                            <a:srgbClr val="000000"/>
                          </a:solidFill>
                          <a:effectLst/>
                          <a:latin typeface="Times New Roman" panose="02020603050405020304" pitchFamily="18" charset="0"/>
                        </a:rPr>
                        <a:t>2.96</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ID" sz="1200" b="0" i="0" u="none" strike="noStrike">
                          <a:solidFill>
                            <a:srgbClr val="000000"/>
                          </a:solidFill>
                          <a:effectLst/>
                          <a:latin typeface="Times New Roman" panose="02020603050405020304" pitchFamily="18" charset="0"/>
                        </a:rPr>
                        <a:t>0.98</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ID" sz="1200" b="0" i="0" u="none" strike="noStrike">
                          <a:solidFill>
                            <a:srgbClr val="000000"/>
                          </a:solidFill>
                          <a:effectLst/>
                          <a:latin typeface="Times New Roman" panose="02020603050405020304" pitchFamily="18" charset="0"/>
                        </a:rPr>
                        <a:t>1</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ID" sz="1200" b="0" i="0" u="none" strike="noStrike">
                          <a:solidFill>
                            <a:srgbClr val="000000"/>
                          </a:solidFill>
                          <a:effectLst/>
                          <a:latin typeface="Times New Roman" panose="02020603050405020304" pitchFamily="18" charset="0"/>
                        </a:rPr>
                        <a:t>6</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D" sz="1600" b="0" i="0" u="none" strike="noStrike">
                          <a:solidFill>
                            <a:srgbClr val="000000"/>
                          </a:solidFill>
                          <a:effectLst/>
                          <a:latin typeface="Arial" panose="020B0604020202020204" pitchFamily="34" charset="0"/>
                        </a:rPr>
                        <a:t> </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200" b="0" i="0" u="none" strike="noStrike">
                          <a:solidFill>
                            <a:srgbClr val="000000"/>
                          </a:solidFill>
                          <a:effectLst/>
                          <a:latin typeface="Times New Roman" panose="02020603050405020304" pitchFamily="18" charset="0"/>
                        </a:rPr>
                        <a:t>135</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200" b="0" i="0" u="none" strike="noStrike">
                          <a:solidFill>
                            <a:srgbClr val="000000"/>
                          </a:solidFill>
                          <a:effectLst/>
                          <a:latin typeface="Times New Roman" panose="02020603050405020304" pitchFamily="18" charset="0"/>
                        </a:rPr>
                        <a:t>3.30</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200" b="0" i="0" u="none" strike="noStrike">
                          <a:solidFill>
                            <a:srgbClr val="000000"/>
                          </a:solidFill>
                          <a:effectLst/>
                          <a:latin typeface="Times New Roman" panose="02020603050405020304" pitchFamily="18" charset="0"/>
                        </a:rPr>
                        <a:t>1.13</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200" b="0" i="0" u="none" strike="noStrike">
                          <a:solidFill>
                            <a:srgbClr val="000000"/>
                          </a:solidFill>
                          <a:effectLst/>
                          <a:latin typeface="Times New Roman" panose="02020603050405020304" pitchFamily="18" charset="0"/>
                        </a:rPr>
                        <a:t>1</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200" b="0" i="0" u="none" strike="noStrike">
                          <a:solidFill>
                            <a:srgbClr val="000000"/>
                          </a:solidFill>
                          <a:effectLst/>
                          <a:latin typeface="Times New Roman" panose="02020603050405020304" pitchFamily="18" charset="0"/>
                        </a:rPr>
                        <a:t>8</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D" sz="1000" b="0" i="0" u="none" strike="noStrike">
                          <a:solidFill>
                            <a:srgbClr val="000000"/>
                          </a:solidFill>
                          <a:effectLst/>
                          <a:latin typeface="Calibri" panose="020F0502020204030204" pitchFamily="34" charset="0"/>
                        </a:rPr>
                        <a:t> </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200" b="0" i="0" u="none" strike="noStrike">
                          <a:solidFill>
                            <a:srgbClr val="000000"/>
                          </a:solidFill>
                          <a:effectLst/>
                          <a:latin typeface="Times New Roman" panose="02020603050405020304" pitchFamily="18" charset="0"/>
                        </a:rPr>
                        <a:t>-0.34</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200" b="0" i="0" u="none" strike="noStrike">
                          <a:solidFill>
                            <a:srgbClr val="000000"/>
                          </a:solidFill>
                          <a:effectLst/>
                          <a:latin typeface="Times New Roman" panose="02020603050405020304" pitchFamily="18" charset="0"/>
                        </a:rPr>
                        <a:t>-1.88</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D" sz="1200" b="0" i="0" u="none" strike="noStrike" dirty="0">
                          <a:solidFill>
                            <a:srgbClr val="000000"/>
                          </a:solidFill>
                          <a:effectLst/>
                          <a:latin typeface="Times New Roman" panose="02020603050405020304" pitchFamily="18" charset="0"/>
                        </a:rPr>
                        <a:t>0.06</a:t>
                      </a:r>
                    </a:p>
                  </a:txBody>
                  <a:tcPr marL="5090" marR="5090" marT="509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947566"/>
                  </a:ext>
                </a:extLst>
              </a:tr>
            </a:tbl>
          </a:graphicData>
        </a:graphic>
      </p:graphicFrame>
    </p:spTree>
    <p:extLst>
      <p:ext uri="{BB962C8B-B14F-4D97-AF65-F5344CB8AC3E}">
        <p14:creationId xmlns:p14="http://schemas.microsoft.com/office/powerpoint/2010/main" val="288107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500056" y="4154556"/>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503104" y="2921508"/>
            <a:ext cx="10506456" cy="1014984"/>
          </a:xfrm>
        </p:spPr>
        <p:txBody>
          <a:bodyPr anchor="b">
            <a:normAutofit/>
          </a:bodyPr>
          <a:lstStyle/>
          <a:p>
            <a:r>
              <a:rPr lang="sv-SE" sz="2400" b="1" dirty="0" err="1">
                <a:latin typeface="Segoe UI" panose="020B0502040204020203" pitchFamily="34" charset="0"/>
                <a:cs typeface="Segoe UI" panose="020B0502040204020203" pitchFamily="34" charset="0"/>
              </a:rPr>
              <a:t>Introduction</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ID"/>
          </a:p>
        </p:txBody>
      </p:sp>
      <p:sp>
        <p:nvSpPr>
          <p:cNvPr id="2" name="Slide Number Placeholder 1">
            <a:extLst>
              <a:ext uri="{FF2B5EF4-FFF2-40B4-BE49-F238E27FC236}">
                <a16:creationId xmlns:a16="http://schemas.microsoft.com/office/drawing/2014/main" id="{BACFD8C1-2C22-4FE1-8438-E40456CEC9A9}"/>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2</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205358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1" name="Table 10">
            <a:extLst>
              <a:ext uri="{FF2B5EF4-FFF2-40B4-BE49-F238E27FC236}">
                <a16:creationId xmlns:a16="http://schemas.microsoft.com/office/drawing/2014/main" id="{E126A4E5-934A-41C6-AAB5-8727EB2681B8}"/>
              </a:ext>
            </a:extLst>
          </p:cNvPr>
          <p:cNvGraphicFramePr>
            <a:graphicFrameLocks noGrp="1"/>
          </p:cNvGraphicFramePr>
          <p:nvPr>
            <p:extLst>
              <p:ext uri="{D42A27DB-BD31-4B8C-83A1-F6EECF244321}">
                <p14:modId xmlns:p14="http://schemas.microsoft.com/office/powerpoint/2010/main" val="4265524736"/>
              </p:ext>
            </p:extLst>
          </p:nvPr>
        </p:nvGraphicFramePr>
        <p:xfrm>
          <a:off x="838200" y="889476"/>
          <a:ext cx="10515599" cy="5743452"/>
        </p:xfrm>
        <a:graphic>
          <a:graphicData uri="http://schemas.openxmlformats.org/drawingml/2006/table">
            <a:tbl>
              <a:tblPr firstRow="1" firstCol="1" bandRow="1"/>
              <a:tblGrid>
                <a:gridCol w="2258606">
                  <a:extLst>
                    <a:ext uri="{9D8B030D-6E8A-4147-A177-3AD203B41FA5}">
                      <a16:colId xmlns:a16="http://schemas.microsoft.com/office/drawing/2014/main" val="3427627968"/>
                    </a:ext>
                  </a:extLst>
                </a:gridCol>
                <a:gridCol w="838025">
                  <a:extLst>
                    <a:ext uri="{9D8B030D-6E8A-4147-A177-3AD203B41FA5}">
                      <a16:colId xmlns:a16="http://schemas.microsoft.com/office/drawing/2014/main" val="3008542579"/>
                    </a:ext>
                  </a:extLst>
                </a:gridCol>
                <a:gridCol w="837336">
                  <a:extLst>
                    <a:ext uri="{9D8B030D-6E8A-4147-A177-3AD203B41FA5}">
                      <a16:colId xmlns:a16="http://schemas.microsoft.com/office/drawing/2014/main" val="723653912"/>
                    </a:ext>
                  </a:extLst>
                </a:gridCol>
                <a:gridCol w="797398">
                  <a:extLst>
                    <a:ext uri="{9D8B030D-6E8A-4147-A177-3AD203B41FA5}">
                      <a16:colId xmlns:a16="http://schemas.microsoft.com/office/drawing/2014/main" val="4195653824"/>
                    </a:ext>
                  </a:extLst>
                </a:gridCol>
                <a:gridCol w="964039">
                  <a:extLst>
                    <a:ext uri="{9D8B030D-6E8A-4147-A177-3AD203B41FA5}">
                      <a16:colId xmlns:a16="http://schemas.microsoft.com/office/drawing/2014/main" val="330443428"/>
                    </a:ext>
                  </a:extLst>
                </a:gridCol>
                <a:gridCol w="445265">
                  <a:extLst>
                    <a:ext uri="{9D8B030D-6E8A-4147-A177-3AD203B41FA5}">
                      <a16:colId xmlns:a16="http://schemas.microsoft.com/office/drawing/2014/main" val="180659366"/>
                    </a:ext>
                  </a:extLst>
                </a:gridCol>
                <a:gridCol w="1103586">
                  <a:extLst>
                    <a:ext uri="{9D8B030D-6E8A-4147-A177-3AD203B41FA5}">
                      <a16:colId xmlns:a16="http://schemas.microsoft.com/office/drawing/2014/main" val="2304997419"/>
                    </a:ext>
                  </a:extLst>
                </a:gridCol>
                <a:gridCol w="1082566">
                  <a:extLst>
                    <a:ext uri="{9D8B030D-6E8A-4147-A177-3AD203B41FA5}">
                      <a16:colId xmlns:a16="http://schemas.microsoft.com/office/drawing/2014/main" val="2752199239"/>
                    </a:ext>
                  </a:extLst>
                </a:gridCol>
                <a:gridCol w="1040524">
                  <a:extLst>
                    <a:ext uri="{9D8B030D-6E8A-4147-A177-3AD203B41FA5}">
                      <a16:colId xmlns:a16="http://schemas.microsoft.com/office/drawing/2014/main" val="3235801917"/>
                    </a:ext>
                  </a:extLst>
                </a:gridCol>
                <a:gridCol w="1148254">
                  <a:extLst>
                    <a:ext uri="{9D8B030D-6E8A-4147-A177-3AD203B41FA5}">
                      <a16:colId xmlns:a16="http://schemas.microsoft.com/office/drawing/2014/main" val="3493187064"/>
                    </a:ext>
                  </a:extLst>
                </a:gridCol>
              </a:tblGrid>
              <a:tr h="163115">
                <a:tc rowSpan="2">
                  <a:txBody>
                    <a:bodyPr/>
                    <a:lstStyle/>
                    <a:p>
                      <a:pPr algn="ctr"/>
                      <a:r>
                        <a:rPr lang="en-ID" sz="1000" b="1" dirty="0">
                          <a:solidFill>
                            <a:srgbClr val="000000"/>
                          </a:solidFill>
                          <a:effectLst/>
                          <a:latin typeface="Optima Regular"/>
                          <a:ea typeface="Times New Roman" panose="02020603050405020304" pitchFamily="18" charset="0"/>
                          <a:cs typeface="Calibri" panose="020F0502020204030204" pitchFamily="34" charset="0"/>
                        </a:rPr>
                        <a:t>Variable</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4">
                  <a:txBody>
                    <a:bodyPr/>
                    <a:lstStyle/>
                    <a:p>
                      <a:pPr algn="ctr"/>
                      <a:r>
                        <a:rPr lang="en-ID" sz="1000" b="1" dirty="0">
                          <a:solidFill>
                            <a:srgbClr val="000000"/>
                          </a:solidFill>
                          <a:effectLst/>
                          <a:latin typeface="Optima Regular"/>
                          <a:ea typeface="Times New Roman" panose="02020603050405020304" pitchFamily="18" charset="0"/>
                          <a:cs typeface="Calibri" panose="020F0502020204030204" pitchFamily="34" charset="0"/>
                        </a:rPr>
                        <a:t>Without matching</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a:txBody>
                    <a:bodyPr/>
                    <a:lstStyle/>
                    <a:p>
                      <a:pPr algn="ct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r>
                        <a:rPr lang="en-ID" sz="1000" b="1" dirty="0">
                          <a:solidFill>
                            <a:srgbClr val="000000"/>
                          </a:solidFill>
                          <a:effectLst/>
                          <a:latin typeface="Optima Regular"/>
                          <a:ea typeface="Times New Roman" panose="02020603050405020304" pitchFamily="18" charset="0"/>
                          <a:cs typeface="Calibri" panose="020F0502020204030204" pitchFamily="34" charset="0"/>
                        </a:rPr>
                        <a:t>With matching</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852770380"/>
                  </a:ext>
                </a:extLst>
              </a:tr>
              <a:tr h="173990">
                <a:tc vMerge="1">
                  <a:txBody>
                    <a:bodyPr/>
                    <a:lstStyle/>
                    <a:p>
                      <a:endParaRPr lang="en-ID"/>
                    </a:p>
                  </a:txBody>
                  <a:tcPr/>
                </a:tc>
                <a:tc>
                  <a:txBody>
                    <a:bodyPr/>
                    <a:lstStyle/>
                    <a:p>
                      <a:pPr algn="ctr"/>
                      <a:r>
                        <a:rPr lang="en-ID" sz="1000" b="1">
                          <a:solidFill>
                            <a:srgbClr val="000000"/>
                          </a:solidFill>
                          <a:effectLst/>
                          <a:latin typeface="Optima Regular"/>
                          <a:ea typeface="Times New Roman" panose="02020603050405020304" pitchFamily="18" charset="0"/>
                          <a:cs typeface="Calibri" panose="020F0502020204030204" pitchFamily="34" charset="0"/>
                        </a:rPr>
                        <a:t>(1)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1000" b="1">
                          <a:solidFill>
                            <a:srgbClr val="000000"/>
                          </a:solidFill>
                          <a:effectLst/>
                          <a:latin typeface="Optima Regular"/>
                          <a:ea typeface="Times New Roman" panose="02020603050405020304" pitchFamily="18" charset="0"/>
                          <a:cs typeface="Calibri" panose="020F0502020204030204" pitchFamily="34" charset="0"/>
                        </a:rPr>
                        <a:t>(2)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1000" b="1">
                          <a:solidFill>
                            <a:srgbClr val="000000"/>
                          </a:solidFill>
                          <a:effectLst/>
                          <a:latin typeface="Optima Regular"/>
                          <a:ea typeface="Times New Roman" panose="02020603050405020304" pitchFamily="18" charset="0"/>
                          <a:cs typeface="Calibri" panose="020F0502020204030204" pitchFamily="34" charset="0"/>
                        </a:rPr>
                        <a:t>(3)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1000" b="1">
                          <a:solidFill>
                            <a:srgbClr val="000000"/>
                          </a:solidFill>
                          <a:effectLst/>
                          <a:latin typeface="Optima Regular"/>
                          <a:ea typeface="Times New Roman" panose="02020603050405020304" pitchFamily="18" charset="0"/>
                          <a:cs typeface="Calibri" panose="020F0502020204030204" pitchFamily="34" charset="0"/>
                        </a:rPr>
                        <a:t>(4)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r>
                        <a:rPr lang="en-ID" sz="1000" b="1" dirty="0">
                          <a:solidFill>
                            <a:srgbClr val="000000"/>
                          </a:solidFill>
                          <a:effectLst/>
                          <a:latin typeface="Optima Regular"/>
                          <a:ea typeface="Times New Roman" panose="02020603050405020304" pitchFamily="18" charset="0"/>
                          <a:cs typeface="Calibri" panose="020F0502020204030204" pitchFamily="34" charset="0"/>
                        </a:rPr>
                        <a:t>(5)</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1000" b="1">
                          <a:solidFill>
                            <a:srgbClr val="000000"/>
                          </a:solidFill>
                          <a:effectLst/>
                          <a:latin typeface="Optima Regular"/>
                          <a:ea typeface="Times New Roman" panose="02020603050405020304" pitchFamily="18" charset="0"/>
                          <a:cs typeface="Calibri" panose="020F0502020204030204" pitchFamily="34" charset="0"/>
                        </a:rPr>
                        <a:t>(6)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1000" b="1">
                          <a:solidFill>
                            <a:srgbClr val="000000"/>
                          </a:solidFill>
                          <a:effectLst/>
                          <a:latin typeface="Optima Regular"/>
                          <a:ea typeface="Times New Roman" panose="02020603050405020304" pitchFamily="18" charset="0"/>
                          <a:cs typeface="Calibri" panose="020F0502020204030204" pitchFamily="34" charset="0"/>
                        </a:rPr>
                        <a:t>(7)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1000" b="1">
                          <a:solidFill>
                            <a:srgbClr val="000000"/>
                          </a:solidFill>
                          <a:effectLst/>
                          <a:latin typeface="Optima Regular"/>
                          <a:ea typeface="Times New Roman" panose="02020603050405020304" pitchFamily="18" charset="0"/>
                          <a:cs typeface="Calibri" panose="020F0502020204030204" pitchFamily="34" charset="0"/>
                        </a:rPr>
                        <a:t>(8)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04605203"/>
                  </a:ext>
                </a:extLst>
              </a:tr>
              <a:tr h="149005">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Year 2020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0.036**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0.033**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66840495"/>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964264908"/>
                  </a:ext>
                </a:extLst>
              </a:tr>
              <a:tr h="149005">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COVID </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-0.380***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-0.370***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-0.457***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-0.444***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-0.376***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-0.367***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-0.425***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-0.408***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915625826"/>
                  </a:ext>
                </a:extLst>
              </a:tr>
              <a:tr h="149005">
                <a:tc>
                  <a:txBody>
                    <a:bodyPr/>
                    <a:lstStyle/>
                    <a:p>
                      <a:pPr marR="228600"/>
                      <a:r>
                        <a:rPr lang="en-ID" sz="1000">
                          <a:solidFill>
                            <a:srgbClr val="000000"/>
                          </a:solidFill>
                          <a:effectLst/>
                          <a:latin typeface="Optima Regular"/>
                          <a:ea typeface="Times New Roman" panose="02020603050405020304" pitchFamily="18" charset="0"/>
                          <a:cs typeface="Calibri" panose="020F0502020204030204" pitchFamily="34" charset="0"/>
                        </a:rPr>
                        <a:t>Baseline: low risk</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(0.039)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005565285"/>
                  </a:ext>
                </a:extLst>
              </a:tr>
              <a:tr h="149005">
                <a:tc>
                  <a:txBody>
                    <a:bodyPr/>
                    <a:lstStyle/>
                    <a:p>
                      <a:r>
                        <a:rPr lang="en-ID" sz="1000" b="1">
                          <a:solidFill>
                            <a:srgbClr val="000000"/>
                          </a:solidFill>
                          <a:effectLst/>
                          <a:latin typeface="Optima Regular"/>
                          <a:ea typeface="Times New Roman" panose="02020603050405020304" pitchFamily="18" charset="0"/>
                          <a:cs typeface="Calibri" panose="020F0502020204030204" pitchFamily="34" charset="0"/>
                        </a:rPr>
                        <a:t>Year 2020 x COVID</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0.005</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0.006</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0.007</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0.007</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0.008</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0.009</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0.008</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dirty="0">
                          <a:solidFill>
                            <a:srgbClr val="000000"/>
                          </a:solidFill>
                          <a:effectLst/>
                          <a:latin typeface="Optima Regular"/>
                          <a:ea typeface="Times New Roman" panose="02020603050405020304" pitchFamily="18" charset="0"/>
                          <a:cs typeface="Calibri" panose="020F0502020204030204" pitchFamily="34" charset="0"/>
                        </a:rPr>
                        <a:t>0.009</a:t>
                      </a:r>
                      <a:endParaRPr lang="en-ID"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607996361"/>
                  </a:ext>
                </a:extLst>
              </a:tr>
              <a:tr h="173839">
                <a:tc>
                  <a:txBody>
                    <a:bodyPr/>
                    <a:lstStyle/>
                    <a:p>
                      <a:endParaRPr lang="en-ID" sz="1100" b="1" dirty="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(0.014)</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(0.014)</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(0.014)</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(0.014)</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(0.014)</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(0.014)</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a:solidFill>
                            <a:srgbClr val="000000"/>
                          </a:solidFill>
                          <a:effectLst/>
                          <a:latin typeface="Optima Regular"/>
                          <a:ea typeface="Times New Roman" panose="02020603050405020304" pitchFamily="18" charset="0"/>
                          <a:cs typeface="Calibri" panose="020F0502020204030204" pitchFamily="34" charset="0"/>
                        </a:rPr>
                        <a:t>(0.014)</a:t>
                      </a:r>
                      <a:endParaRPr lang="en-ID"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b="1" dirty="0">
                          <a:solidFill>
                            <a:srgbClr val="000000"/>
                          </a:solidFill>
                          <a:effectLst/>
                          <a:latin typeface="Optima Regular"/>
                          <a:ea typeface="Times New Roman" panose="02020603050405020304" pitchFamily="18" charset="0"/>
                          <a:cs typeface="Calibri" panose="020F0502020204030204" pitchFamily="34" charset="0"/>
                        </a:rPr>
                        <a:t>(0.014)</a:t>
                      </a:r>
                      <a:endParaRPr lang="en-ID"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1704250787"/>
                  </a:ext>
                </a:extLst>
              </a:tr>
              <a:tr h="149005">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Density</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-0.000004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3389368012"/>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(0.00015)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(0.00014)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(0.00016)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(0.00014)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588437257"/>
                  </a:ext>
                </a:extLst>
              </a:tr>
              <a:tr h="173839">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HDI</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4042363701"/>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(0.0017)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3004049757"/>
                  </a:ext>
                </a:extLst>
              </a:tr>
              <a:tr h="173839">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Mean Years of Schooling</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0.0420**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0.0424**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0.031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0.0283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3078786273"/>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058951399"/>
                  </a:ext>
                </a:extLst>
              </a:tr>
              <a:tr h="149005">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Unemployment Rate</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dirty="0">
                          <a:solidFill>
                            <a:srgbClr val="000000"/>
                          </a:solidFill>
                          <a:effectLst/>
                          <a:latin typeface="Optima Regular"/>
                          <a:ea typeface="Times New Roman" panose="02020603050405020304" pitchFamily="18" charset="0"/>
                          <a:cs typeface="Calibri" panose="020F0502020204030204" pitchFamily="34" charset="0"/>
                        </a:rPr>
                        <a:t>-0.0745</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-0.0578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-0.0512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-0.0332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-0.0126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-0.0293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-0.00771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-0.0209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00424863"/>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(0.249)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(0.253)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(0.249)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(0.252)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(0.301)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(0.300)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(0.297)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(0.296)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1196757877"/>
                  </a:ext>
                </a:extLst>
              </a:tr>
              <a:tr h="149005">
                <a:tc>
                  <a:txBody>
                    <a:bodyPr/>
                    <a:lstStyle/>
                    <a:p>
                      <a:r>
                        <a:rPr lang="en-ID" sz="1000" dirty="0">
                          <a:solidFill>
                            <a:srgbClr val="000000"/>
                          </a:solidFill>
                          <a:effectLst/>
                          <a:latin typeface="Optima Regular"/>
                          <a:ea typeface="Times New Roman" panose="02020603050405020304" pitchFamily="18" charset="0"/>
                          <a:cs typeface="Calibri" panose="020F0502020204030204" pitchFamily="34" charset="0"/>
                        </a:rPr>
                        <a:t>Municipality Dummy</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-0.226***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-0.215***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-0.460***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-0.444***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-0.217***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-0.207***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-0.378**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-0.347**</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394383749"/>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(0.039)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(0.141)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(0.141)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(0.062)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(0.060)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(0.151)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(0.150)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3213984673"/>
                  </a:ext>
                </a:extLst>
              </a:tr>
              <a:tr h="149005">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Number of Polling Stations</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807999559"/>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091797495"/>
                  </a:ext>
                </a:extLst>
              </a:tr>
              <a:tr h="298009">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Incumbents Head-to-Head Dummy</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3755904051"/>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(0.010)</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1313404219"/>
                  </a:ext>
                </a:extLst>
              </a:tr>
              <a:tr h="173839">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Coalition Gap</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390134045"/>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(0.0002)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542945568"/>
                  </a:ext>
                </a:extLst>
              </a:tr>
              <a:tr h="173839">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Multiple Candidates Dummy</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1106613718"/>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(0.019)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4091970264"/>
                  </a:ext>
                </a:extLst>
              </a:tr>
              <a:tr h="149005">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Constant</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0.881***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0.803***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0.906***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0.838***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0.881***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0.816***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0.916***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0.865***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2979423757"/>
                  </a:ext>
                </a:extLst>
              </a:tr>
              <a:tr h="173839">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(0.079)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(0.074)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(0.046)</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(0.124)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(0.121)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(0.051)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451733"/>
                  </a:ext>
                </a:extLst>
              </a:tr>
              <a:tr h="298009">
                <a:tc>
                  <a:txBody>
                    <a:bodyPr/>
                    <a:lstStyle/>
                    <a:p>
                      <a:r>
                        <a:rPr lang="en-US" sz="1000">
                          <a:solidFill>
                            <a:srgbClr val="000000"/>
                          </a:solidFill>
                          <a:effectLst/>
                          <a:latin typeface="Optima"/>
                          <a:ea typeface="Times New Roman" panose="02020603050405020304" pitchFamily="18" charset="0"/>
                          <a:cs typeface="Calibri" panose="020F0502020204030204" pitchFamily="34" charset="0"/>
                        </a:rPr>
                        <a:t>Municipality-Regency Fixed Effect</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YES</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YES</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YES</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YES</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D" sz="1100">
                        <a:effectLst/>
                        <a:latin typeface="Calibri" panose="020F0502020204030204" pitchFamily="34" charset="0"/>
                        <a:cs typeface="Times New Roman" panose="02020603050405020304" pitchFamily="18" charset="0"/>
                      </a:endParaRPr>
                    </a:p>
                  </a:txBody>
                  <a:tcPr marL="54116" marR="5411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3591881"/>
                  </a:ext>
                </a:extLst>
              </a:tr>
              <a:tr h="163115">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R-Squared</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US" sz="1000">
                          <a:solidFill>
                            <a:srgbClr val="000000"/>
                          </a:solidFill>
                          <a:effectLst/>
                          <a:latin typeface="Optima Regular"/>
                          <a:ea typeface="Times New Roman" panose="02020603050405020304" pitchFamily="18" charset="0"/>
                          <a:cs typeface="Calibri" panose="020F0502020204030204" pitchFamily="34" charset="0"/>
                        </a:rPr>
                        <a:t>0.919</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US" sz="1000">
                          <a:solidFill>
                            <a:srgbClr val="000000"/>
                          </a:solidFill>
                          <a:effectLst/>
                          <a:latin typeface="Optima Regular"/>
                          <a:ea typeface="Times New Roman" panose="02020603050405020304" pitchFamily="18" charset="0"/>
                          <a:cs typeface="Calibri" panose="020F0502020204030204" pitchFamily="34" charset="0"/>
                        </a:rPr>
                        <a:t>0.92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US" sz="1000">
                          <a:solidFill>
                            <a:srgbClr val="000000"/>
                          </a:solidFill>
                          <a:effectLst/>
                          <a:latin typeface="Optima Regular"/>
                          <a:ea typeface="Times New Roman" panose="02020603050405020304" pitchFamily="18" charset="0"/>
                          <a:cs typeface="Calibri" panose="020F0502020204030204" pitchFamily="34" charset="0"/>
                        </a:rPr>
                        <a:t>0.921</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US" sz="1000">
                          <a:solidFill>
                            <a:srgbClr val="000000"/>
                          </a:solidFill>
                          <a:effectLst/>
                          <a:latin typeface="Optima Regular"/>
                          <a:ea typeface="Times New Roman" panose="02020603050405020304" pitchFamily="18" charset="0"/>
                          <a:cs typeface="Calibri" panose="020F0502020204030204" pitchFamily="34" charset="0"/>
                        </a:rPr>
                        <a:t>0.922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US" sz="1000">
                          <a:solidFill>
                            <a:srgbClr val="000000"/>
                          </a:solidFill>
                          <a:effectLst/>
                          <a:latin typeface="Optima Regular"/>
                          <a:ea typeface="Times New Roman" panose="02020603050405020304" pitchFamily="18" charset="0"/>
                          <a:cs typeface="Calibri" panose="020F0502020204030204" pitchFamily="34" charset="0"/>
                        </a:rPr>
                        <a:t>0.912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US" sz="1000">
                          <a:solidFill>
                            <a:srgbClr val="000000"/>
                          </a:solidFill>
                          <a:effectLst/>
                          <a:latin typeface="Optima Regular"/>
                          <a:ea typeface="Times New Roman" panose="02020603050405020304" pitchFamily="18" charset="0"/>
                          <a:cs typeface="Calibri" panose="020F0502020204030204" pitchFamily="34" charset="0"/>
                        </a:rPr>
                        <a:t>0.915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US" sz="1000">
                          <a:solidFill>
                            <a:srgbClr val="000000"/>
                          </a:solidFill>
                          <a:effectLst/>
                          <a:latin typeface="Optima Regular"/>
                          <a:ea typeface="Times New Roman" panose="02020603050405020304" pitchFamily="18" charset="0"/>
                          <a:cs typeface="Calibri" panose="020F0502020204030204" pitchFamily="34" charset="0"/>
                        </a:rPr>
                        <a:t>0.913</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tc>
                  <a:txBody>
                    <a:bodyPr/>
                    <a:lstStyle/>
                    <a:p>
                      <a:pPr algn="r"/>
                      <a:r>
                        <a:rPr lang="en-US" sz="1000">
                          <a:solidFill>
                            <a:srgbClr val="000000"/>
                          </a:solidFill>
                          <a:effectLst/>
                          <a:latin typeface="Optima Regular"/>
                          <a:ea typeface="Times New Roman" panose="02020603050405020304" pitchFamily="18" charset="0"/>
                          <a:cs typeface="Calibri" panose="020F0502020204030204" pitchFamily="34" charset="0"/>
                        </a:rPr>
                        <a:t>0.915</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a:noFill/>
                    </a:lnB>
                  </a:tcPr>
                </a:tc>
                <a:extLst>
                  <a:ext uri="{0D108BD9-81ED-4DB2-BD59-A6C34878D82A}">
                    <a16:rowId xmlns:a16="http://schemas.microsoft.com/office/drawing/2014/main" val="1772612714"/>
                  </a:ext>
                </a:extLst>
              </a:tr>
              <a:tr h="173990">
                <a:tc>
                  <a:txBody>
                    <a:bodyPr/>
                    <a:lstStyle/>
                    <a:p>
                      <a:r>
                        <a:rPr lang="en-ID" sz="1000">
                          <a:solidFill>
                            <a:srgbClr val="000000"/>
                          </a:solidFill>
                          <a:effectLst/>
                          <a:latin typeface="Optima Regular"/>
                          <a:ea typeface="Times New Roman" panose="02020603050405020304" pitchFamily="18" charset="0"/>
                          <a:cs typeface="Calibri" panose="020F0502020204030204" pitchFamily="34" charset="0"/>
                        </a:rPr>
                        <a:t>Observations</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522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522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522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522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372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372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372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1000">
                          <a:solidFill>
                            <a:srgbClr val="000000"/>
                          </a:solidFill>
                          <a:effectLst/>
                          <a:latin typeface="Optima Regular"/>
                          <a:ea typeface="Times New Roman" panose="02020603050405020304" pitchFamily="18" charset="0"/>
                          <a:cs typeface="Calibri" panose="020F0502020204030204" pitchFamily="34" charset="0"/>
                        </a:rPr>
                        <a:t>372</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27448762"/>
                  </a:ext>
                </a:extLst>
              </a:tr>
              <a:tr h="173990">
                <a:tc gridSpan="10">
                  <a:txBody>
                    <a:bodyPr/>
                    <a:lstStyle/>
                    <a:p>
                      <a:r>
                        <a:rPr lang="en-ID" sz="1000" dirty="0">
                          <a:solidFill>
                            <a:srgbClr val="000000"/>
                          </a:solidFill>
                          <a:effectLst/>
                          <a:latin typeface="Optima Regular"/>
                          <a:ea typeface="Times New Roman" panose="02020603050405020304" pitchFamily="18" charset="0"/>
                          <a:cs typeface="Calibri" panose="020F0502020204030204" pitchFamily="34" charset="0"/>
                        </a:rPr>
                        <a:t>Robust standard errors in parentheses *** p&lt;0.01, ** p&lt;0.05, * p&lt;0.1; Source: Authors' estimations</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6" marR="54116" marT="0" marB="0" anchor="b">
                    <a:lnL>
                      <a:noFill/>
                    </a:lnL>
                    <a:lnR>
                      <a:noFill/>
                    </a:lnR>
                    <a:lnT w="28575" cap="flat" cmpd="dbl" algn="ctr">
                      <a:solidFill>
                        <a:srgbClr val="000000"/>
                      </a:solidFill>
                      <a:prstDash val="solid"/>
                      <a:round/>
                      <a:headEnd type="none" w="med" len="med"/>
                      <a:tailEnd type="none" w="med" len="med"/>
                    </a:lnT>
                    <a:lnB>
                      <a:noFill/>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id-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307881238"/>
                  </a:ext>
                </a:extLst>
              </a:tr>
            </a:tbl>
          </a:graphicData>
        </a:graphic>
      </p:graphicFrame>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523220"/>
          </a:xfrm>
        </p:spPr>
        <p:txBody>
          <a:bodyPr anchor="b">
            <a:normAutofit/>
          </a:bodyPr>
          <a:lstStyle/>
          <a:p>
            <a:r>
              <a:rPr lang="en-AU" sz="2400" b="1" dirty="0">
                <a:latin typeface="Segoe UI" panose="020B0502040204020203" pitchFamily="34" charset="0"/>
                <a:cs typeface="Segoe UI" panose="020B0502040204020203" pitchFamily="34" charset="0"/>
              </a:rPr>
              <a:t>Estimation Results of Binary Status</a:t>
            </a:r>
          </a:p>
        </p:txBody>
      </p:sp>
      <p:sp>
        <p:nvSpPr>
          <p:cNvPr id="8" name="Slide Number Placeholder 1">
            <a:extLst>
              <a:ext uri="{FF2B5EF4-FFF2-40B4-BE49-F238E27FC236}">
                <a16:creationId xmlns:a16="http://schemas.microsoft.com/office/drawing/2014/main" id="{07DE2EB8-FA45-4917-B4D3-BE42C3742661}"/>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20</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1762796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5" name="Table 4">
            <a:extLst>
              <a:ext uri="{FF2B5EF4-FFF2-40B4-BE49-F238E27FC236}">
                <a16:creationId xmlns:a16="http://schemas.microsoft.com/office/drawing/2014/main" id="{48D3F120-E74F-46E3-95FC-92AFF8480B05}"/>
              </a:ext>
            </a:extLst>
          </p:cNvPr>
          <p:cNvGraphicFramePr>
            <a:graphicFrameLocks noGrp="1"/>
          </p:cNvGraphicFramePr>
          <p:nvPr>
            <p:extLst>
              <p:ext uri="{D42A27DB-BD31-4B8C-83A1-F6EECF244321}">
                <p14:modId xmlns:p14="http://schemas.microsoft.com/office/powerpoint/2010/main" val="638646986"/>
              </p:ext>
            </p:extLst>
          </p:nvPr>
        </p:nvGraphicFramePr>
        <p:xfrm>
          <a:off x="841248" y="817188"/>
          <a:ext cx="10506456" cy="5689054"/>
        </p:xfrm>
        <a:graphic>
          <a:graphicData uri="http://schemas.openxmlformats.org/drawingml/2006/table">
            <a:tbl>
              <a:tblPr firstRow="1" firstCol="1" bandRow="1"/>
              <a:tblGrid>
                <a:gridCol w="2791037">
                  <a:extLst>
                    <a:ext uri="{9D8B030D-6E8A-4147-A177-3AD203B41FA5}">
                      <a16:colId xmlns:a16="http://schemas.microsoft.com/office/drawing/2014/main" val="225939805"/>
                    </a:ext>
                  </a:extLst>
                </a:gridCol>
                <a:gridCol w="777898">
                  <a:extLst>
                    <a:ext uri="{9D8B030D-6E8A-4147-A177-3AD203B41FA5}">
                      <a16:colId xmlns:a16="http://schemas.microsoft.com/office/drawing/2014/main" val="2706245051"/>
                    </a:ext>
                  </a:extLst>
                </a:gridCol>
                <a:gridCol w="907777">
                  <a:extLst>
                    <a:ext uri="{9D8B030D-6E8A-4147-A177-3AD203B41FA5}">
                      <a16:colId xmlns:a16="http://schemas.microsoft.com/office/drawing/2014/main" val="3439833323"/>
                    </a:ext>
                  </a:extLst>
                </a:gridCol>
                <a:gridCol w="907777">
                  <a:extLst>
                    <a:ext uri="{9D8B030D-6E8A-4147-A177-3AD203B41FA5}">
                      <a16:colId xmlns:a16="http://schemas.microsoft.com/office/drawing/2014/main" val="79332667"/>
                    </a:ext>
                  </a:extLst>
                </a:gridCol>
                <a:gridCol w="907777">
                  <a:extLst>
                    <a:ext uri="{9D8B030D-6E8A-4147-A177-3AD203B41FA5}">
                      <a16:colId xmlns:a16="http://schemas.microsoft.com/office/drawing/2014/main" val="226105395"/>
                    </a:ext>
                  </a:extLst>
                </a:gridCol>
                <a:gridCol w="223727">
                  <a:extLst>
                    <a:ext uri="{9D8B030D-6E8A-4147-A177-3AD203B41FA5}">
                      <a16:colId xmlns:a16="http://schemas.microsoft.com/office/drawing/2014/main" val="2448903242"/>
                    </a:ext>
                  </a:extLst>
                </a:gridCol>
                <a:gridCol w="924911">
                  <a:extLst>
                    <a:ext uri="{9D8B030D-6E8A-4147-A177-3AD203B41FA5}">
                      <a16:colId xmlns:a16="http://schemas.microsoft.com/office/drawing/2014/main" val="1880643465"/>
                    </a:ext>
                  </a:extLst>
                </a:gridCol>
                <a:gridCol w="977462">
                  <a:extLst>
                    <a:ext uri="{9D8B030D-6E8A-4147-A177-3AD203B41FA5}">
                      <a16:colId xmlns:a16="http://schemas.microsoft.com/office/drawing/2014/main" val="131565844"/>
                    </a:ext>
                  </a:extLst>
                </a:gridCol>
                <a:gridCol w="945931">
                  <a:extLst>
                    <a:ext uri="{9D8B030D-6E8A-4147-A177-3AD203B41FA5}">
                      <a16:colId xmlns:a16="http://schemas.microsoft.com/office/drawing/2014/main" val="647202446"/>
                    </a:ext>
                  </a:extLst>
                </a:gridCol>
                <a:gridCol w="1142159">
                  <a:extLst>
                    <a:ext uri="{9D8B030D-6E8A-4147-A177-3AD203B41FA5}">
                      <a16:colId xmlns:a16="http://schemas.microsoft.com/office/drawing/2014/main" val="2629556571"/>
                    </a:ext>
                  </a:extLst>
                </a:gridCol>
              </a:tblGrid>
              <a:tr h="126123">
                <a:tc rowSpan="2">
                  <a:txBody>
                    <a:bodyPr/>
                    <a:lstStyle/>
                    <a:p>
                      <a:pPr algn="ctr"/>
                      <a:r>
                        <a:rPr lang="en-ID" sz="900" b="1" dirty="0">
                          <a:solidFill>
                            <a:srgbClr val="000000"/>
                          </a:solidFill>
                          <a:effectLst/>
                          <a:latin typeface="Optima Regular"/>
                          <a:ea typeface="Times New Roman" panose="02020603050405020304" pitchFamily="18" charset="0"/>
                          <a:cs typeface="Calibri" panose="020F0502020204030204" pitchFamily="34" charset="0"/>
                        </a:rPr>
                        <a:t>Variable</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4">
                  <a:txBody>
                    <a:bodyPr/>
                    <a:lstStyle/>
                    <a:p>
                      <a:pPr algn="ctr"/>
                      <a:r>
                        <a:rPr lang="en-ID" sz="900" b="1" dirty="0">
                          <a:solidFill>
                            <a:srgbClr val="000000"/>
                          </a:solidFill>
                          <a:effectLst/>
                          <a:latin typeface="Optima Regular"/>
                          <a:ea typeface="Times New Roman" panose="02020603050405020304" pitchFamily="18" charset="0"/>
                          <a:cs typeface="Calibri" panose="020F0502020204030204" pitchFamily="34" charset="0"/>
                        </a:rPr>
                        <a:t>Without matching</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a:txBody>
                    <a:bodyPr/>
                    <a:lstStyle/>
                    <a:p>
                      <a:pPr algn="ct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r>
                        <a:rPr lang="en-ID" sz="900" b="1" dirty="0">
                          <a:solidFill>
                            <a:srgbClr val="000000"/>
                          </a:solidFill>
                          <a:effectLst/>
                          <a:latin typeface="Optima Regular"/>
                          <a:ea typeface="Times New Roman" panose="02020603050405020304" pitchFamily="18" charset="0"/>
                          <a:cs typeface="Calibri" panose="020F0502020204030204" pitchFamily="34" charset="0"/>
                        </a:rPr>
                        <a:t>With Matching</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535962004"/>
                  </a:ext>
                </a:extLst>
              </a:tr>
              <a:tr h="126123">
                <a:tc vMerge="1">
                  <a:txBody>
                    <a:bodyPr/>
                    <a:lstStyle/>
                    <a:p>
                      <a:endParaRPr lang="en-ID"/>
                    </a:p>
                  </a:txBody>
                  <a:tcPr/>
                </a:tc>
                <a:tc>
                  <a:txBody>
                    <a:bodyPr/>
                    <a:lstStyle/>
                    <a:p>
                      <a:pPr algn="ctr"/>
                      <a:r>
                        <a:rPr lang="en-ID" sz="900" b="1">
                          <a:solidFill>
                            <a:srgbClr val="000000"/>
                          </a:solidFill>
                          <a:effectLst/>
                          <a:latin typeface="Optima Regular"/>
                          <a:ea typeface="Times New Roman" panose="02020603050405020304" pitchFamily="18" charset="0"/>
                          <a:cs typeface="Calibri" panose="020F0502020204030204" pitchFamily="34" charset="0"/>
                        </a:rPr>
                        <a:t>(1)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900" b="1">
                          <a:solidFill>
                            <a:srgbClr val="000000"/>
                          </a:solidFill>
                          <a:effectLst/>
                          <a:latin typeface="Optima Regular"/>
                          <a:ea typeface="Times New Roman" panose="02020603050405020304" pitchFamily="18" charset="0"/>
                          <a:cs typeface="Calibri" panose="020F0502020204030204" pitchFamily="34" charset="0"/>
                        </a:rPr>
                        <a:t>(2)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900" b="1" dirty="0">
                          <a:solidFill>
                            <a:srgbClr val="000000"/>
                          </a:solidFill>
                          <a:effectLst/>
                          <a:latin typeface="Optima Regular"/>
                          <a:ea typeface="Times New Roman" panose="02020603050405020304" pitchFamily="18" charset="0"/>
                          <a:cs typeface="Calibri" panose="020F0502020204030204" pitchFamily="34" charset="0"/>
                        </a:rPr>
                        <a:t>(3)</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900" b="1">
                          <a:solidFill>
                            <a:srgbClr val="000000"/>
                          </a:solidFill>
                          <a:effectLst/>
                          <a:latin typeface="Optima Regular"/>
                          <a:ea typeface="Times New Roman" panose="02020603050405020304" pitchFamily="18" charset="0"/>
                          <a:cs typeface="Calibri" panose="020F0502020204030204" pitchFamily="34" charset="0"/>
                        </a:rPr>
                        <a:t>(4)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r>
                        <a:rPr lang="en-ID" sz="900" b="1" dirty="0">
                          <a:solidFill>
                            <a:srgbClr val="000000"/>
                          </a:solidFill>
                          <a:effectLst/>
                          <a:latin typeface="Optima Regular"/>
                          <a:ea typeface="Times New Roman" panose="02020603050405020304" pitchFamily="18" charset="0"/>
                          <a:cs typeface="Calibri" panose="020F0502020204030204" pitchFamily="34" charset="0"/>
                        </a:rPr>
                        <a:t>(5)</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900" b="1">
                          <a:solidFill>
                            <a:srgbClr val="000000"/>
                          </a:solidFill>
                          <a:effectLst/>
                          <a:latin typeface="Optima Regular"/>
                          <a:ea typeface="Times New Roman" panose="02020603050405020304" pitchFamily="18" charset="0"/>
                          <a:cs typeface="Calibri" panose="020F0502020204030204" pitchFamily="34" charset="0"/>
                        </a:rPr>
                        <a:t>(6)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900" b="1">
                          <a:solidFill>
                            <a:srgbClr val="000000"/>
                          </a:solidFill>
                          <a:effectLst/>
                          <a:latin typeface="Optima Regular"/>
                          <a:ea typeface="Times New Roman" panose="02020603050405020304" pitchFamily="18" charset="0"/>
                          <a:cs typeface="Calibri" panose="020F0502020204030204" pitchFamily="34" charset="0"/>
                        </a:rPr>
                        <a:t>(7)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ID" sz="900" b="1">
                          <a:solidFill>
                            <a:srgbClr val="000000"/>
                          </a:solidFill>
                          <a:effectLst/>
                          <a:latin typeface="Optima Regular"/>
                          <a:ea typeface="Times New Roman" panose="02020603050405020304" pitchFamily="18" charset="0"/>
                          <a:cs typeface="Calibri" panose="020F0502020204030204" pitchFamily="34" charset="0"/>
                        </a:rPr>
                        <a:t>(8)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49606291"/>
                  </a:ext>
                </a:extLst>
              </a:tr>
              <a:tr h="126123">
                <a:tc>
                  <a:txBody>
                    <a:bodyPr/>
                    <a:lstStyle/>
                    <a:p>
                      <a:r>
                        <a:rPr lang="en-ID" sz="900" dirty="0">
                          <a:solidFill>
                            <a:srgbClr val="000000"/>
                          </a:solidFill>
                          <a:effectLst/>
                          <a:latin typeface="Optima Regular"/>
                          <a:ea typeface="Times New Roman" panose="02020603050405020304" pitchFamily="18" charset="0"/>
                          <a:cs typeface="Calibri" panose="020F0502020204030204" pitchFamily="34" charset="0"/>
                        </a:rPr>
                        <a:t>Year 2020</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          0.019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          0.021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r>
                        <a:rPr lang="en-ID" sz="900" dirty="0">
                          <a:solidFill>
                            <a:srgbClr val="000000"/>
                          </a:solidFill>
                          <a:effectLst/>
                          <a:latin typeface="Optima Regular"/>
                          <a:ea typeface="Times New Roman" panose="02020603050405020304" pitchFamily="18" charset="0"/>
                          <a:cs typeface="Calibri" panose="020F0502020204030204" pitchFamily="34" charset="0"/>
                        </a:rPr>
                        <a:t>0.032</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6447662"/>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794219539"/>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Low Risk</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-0.401***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-0.389***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-0.609***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-0.590***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-0.391***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-0.379***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-0.531***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-0.497***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278188299"/>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(0.129)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(0.129)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(0.063)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(0.061)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(0.138)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(0.138)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2685387764"/>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Moderate Risk</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-0.386***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-0.373***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-0.469***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-0.451***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-0.379***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-0.369***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-0.432***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-0.412***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226417137"/>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(0.057)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(0.057)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(0.039)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(0.060)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(0.060)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504198358"/>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High Risk</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-0.354***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-0.342***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-0.537***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-0.519***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-0.358***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-0.348***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-0.479***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-0.450***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1333405695"/>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(0.114)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(0.115)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(0.062)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(0.061)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(0.123)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1064326068"/>
                  </a:ext>
                </a:extLst>
              </a:tr>
              <a:tr h="126123">
                <a:tc>
                  <a:txBody>
                    <a:bodyPr/>
                    <a:lstStyle/>
                    <a:p>
                      <a:r>
                        <a:rPr lang="en-ID" sz="900" i="1">
                          <a:solidFill>
                            <a:srgbClr val="000000"/>
                          </a:solidFill>
                          <a:effectLst/>
                          <a:latin typeface="Optima Regular"/>
                          <a:ea typeface="Times New Roman" panose="02020603050405020304" pitchFamily="18" charset="0"/>
                          <a:cs typeface="Calibri" panose="020F0502020204030204" pitchFamily="34" charset="0"/>
                        </a:rPr>
                        <a:t>Baseline No Risk</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i="1">
                          <a:solidFill>
                            <a:srgbClr val="000000"/>
                          </a:solidFill>
                          <a:effectLst/>
                          <a:latin typeface="Optima Regular"/>
                          <a:ea typeface="Times New Roman" panose="02020603050405020304" pitchFamily="18" charset="0"/>
                          <a:cs typeface="Calibri" panose="020F0502020204030204" pitchFamily="34"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i="1">
                          <a:solidFill>
                            <a:srgbClr val="000000"/>
                          </a:solidFill>
                          <a:effectLst/>
                          <a:latin typeface="Optima Regular"/>
                          <a:ea typeface="Times New Roman" panose="02020603050405020304" pitchFamily="18" charset="0"/>
                          <a:cs typeface="Calibri" panose="020F0502020204030204" pitchFamily="34"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i="1">
                          <a:solidFill>
                            <a:srgbClr val="000000"/>
                          </a:solidFill>
                          <a:effectLst/>
                          <a:latin typeface="Optima Regular"/>
                          <a:ea typeface="Times New Roman" panose="02020603050405020304" pitchFamily="18" charset="0"/>
                          <a:cs typeface="Calibri" panose="020F0502020204030204" pitchFamily="34"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i="1">
                          <a:solidFill>
                            <a:srgbClr val="000000"/>
                          </a:solidFill>
                          <a:effectLst/>
                          <a:latin typeface="Optima Regular"/>
                          <a:ea typeface="Times New Roman" panose="02020603050405020304" pitchFamily="18" charset="0"/>
                          <a:cs typeface="Calibri" panose="020F0502020204030204" pitchFamily="34"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i="1">
                          <a:solidFill>
                            <a:srgbClr val="000000"/>
                          </a:solidFill>
                          <a:effectLst/>
                          <a:latin typeface="Optima Regular"/>
                          <a:ea typeface="Times New Roman" panose="02020603050405020304" pitchFamily="18" charset="0"/>
                          <a:cs typeface="Calibri" panose="020F0502020204030204" pitchFamily="34"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i="1">
                          <a:solidFill>
                            <a:srgbClr val="000000"/>
                          </a:solidFill>
                          <a:effectLst/>
                          <a:latin typeface="Optima Regular"/>
                          <a:ea typeface="Times New Roman" panose="02020603050405020304" pitchFamily="18" charset="0"/>
                          <a:cs typeface="Calibri" panose="020F0502020204030204" pitchFamily="34"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i="1">
                          <a:solidFill>
                            <a:srgbClr val="000000"/>
                          </a:solidFill>
                          <a:effectLst/>
                          <a:latin typeface="Optima Regular"/>
                          <a:ea typeface="Times New Roman" panose="02020603050405020304" pitchFamily="18" charset="0"/>
                          <a:cs typeface="Calibri" panose="020F0502020204030204" pitchFamily="34"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i="1">
                          <a:solidFill>
                            <a:srgbClr val="000000"/>
                          </a:solidFill>
                          <a:effectLst/>
                          <a:latin typeface="Optima Regular"/>
                          <a:ea typeface="Times New Roman" panose="02020603050405020304" pitchFamily="18" charset="0"/>
                          <a:cs typeface="Calibri" panose="020F0502020204030204" pitchFamily="34"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2835774776"/>
                  </a:ext>
                </a:extLst>
              </a:tr>
              <a:tr h="126123">
                <a:tc>
                  <a:txBody>
                    <a:bodyPr/>
                    <a:lstStyle/>
                    <a:p>
                      <a:r>
                        <a:rPr lang="en-ID" sz="900" b="1" dirty="0">
                          <a:solidFill>
                            <a:srgbClr val="000000"/>
                          </a:solidFill>
                          <a:effectLst/>
                          <a:latin typeface="Optima Regular"/>
                          <a:ea typeface="Times New Roman" panose="02020603050405020304" pitchFamily="18" charset="0"/>
                          <a:cs typeface="Calibri" panose="020F0502020204030204" pitchFamily="34" charset="0"/>
                        </a:rPr>
                        <a:t>Year 2020 x Low Risk</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0.007</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0.019</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0.012</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0.007</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0.017</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0.011</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138464011"/>
                  </a:ext>
                </a:extLst>
              </a:tr>
              <a:tr h="140137">
                <a:tc>
                  <a:txBody>
                    <a:bodyPr/>
                    <a:lstStyle/>
                    <a:p>
                      <a:endParaRPr lang="en-ID" sz="900" b="1" dirty="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(0.0285)</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(0.0283)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(0.0267)</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(0.0264)</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(0.0297)</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(0.0293)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(0.0279)</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(0.028)</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1474279402"/>
                  </a:ext>
                </a:extLst>
              </a:tr>
              <a:tr h="126123">
                <a:tc>
                  <a:txBody>
                    <a:bodyPr/>
                    <a:lstStyle/>
                    <a:p>
                      <a:r>
                        <a:rPr lang="en-ID" sz="900" b="1" dirty="0">
                          <a:solidFill>
                            <a:srgbClr val="000000"/>
                          </a:solidFill>
                          <a:effectLst/>
                          <a:latin typeface="Optima Regular"/>
                          <a:ea typeface="Times New Roman" panose="02020603050405020304" pitchFamily="18" charset="0"/>
                          <a:cs typeface="Calibri" panose="020F0502020204030204" pitchFamily="34" charset="0"/>
                        </a:rPr>
                        <a:t>Year 2020 x Moderate Risk</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0.016</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0.012</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0.019</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0.018</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0.022</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0.017</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4004651239"/>
                  </a:ext>
                </a:extLst>
              </a:tr>
              <a:tr h="140137">
                <a:tc>
                  <a:txBody>
                    <a:bodyPr/>
                    <a:lstStyle/>
                    <a:p>
                      <a:endParaRPr lang="en-ID" sz="900" b="1" dirty="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(0.026)</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(0.025)</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(0.027)</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(0.026)</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(0.025)</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(0.024)</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880333959"/>
                  </a:ext>
                </a:extLst>
              </a:tr>
              <a:tr h="126123">
                <a:tc>
                  <a:txBody>
                    <a:bodyPr/>
                    <a:lstStyle/>
                    <a:p>
                      <a:r>
                        <a:rPr lang="en-ID" sz="900" b="1" dirty="0">
                          <a:solidFill>
                            <a:srgbClr val="000000"/>
                          </a:solidFill>
                          <a:effectLst/>
                          <a:latin typeface="Optima Regular"/>
                          <a:ea typeface="Times New Roman" panose="02020603050405020304" pitchFamily="18" charset="0"/>
                          <a:cs typeface="Calibri" panose="020F0502020204030204" pitchFamily="34" charset="0"/>
                        </a:rPr>
                        <a:t>Year 2020 x High Risk</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0.016</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0.014</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0.022</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0.019</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0.035</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0.033</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0.037</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a:solidFill>
                            <a:srgbClr val="000000"/>
                          </a:solidFill>
                          <a:effectLst/>
                          <a:latin typeface="Optima Regular"/>
                          <a:ea typeface="Times New Roman" panose="02020603050405020304" pitchFamily="18" charset="0"/>
                          <a:cs typeface="Calibri" panose="020F0502020204030204" pitchFamily="34" charset="0"/>
                        </a:rPr>
                        <a:t>0.035</a:t>
                      </a:r>
                      <a:endParaRPr lang="en-ID"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447853071"/>
                  </a:ext>
                </a:extLst>
              </a:tr>
              <a:tr h="140137">
                <a:tc>
                  <a:txBody>
                    <a:bodyPr/>
                    <a:lstStyle/>
                    <a:p>
                      <a:endParaRPr lang="en-ID" sz="900" b="1" dirty="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dirty="0">
                          <a:solidFill>
                            <a:srgbClr val="000000"/>
                          </a:solidFill>
                          <a:effectLst/>
                          <a:latin typeface="Optima Regular"/>
                          <a:ea typeface="Times New Roman" panose="02020603050405020304" pitchFamily="18" charset="0"/>
                          <a:cs typeface="Calibri" panose="020F0502020204030204" pitchFamily="34" charset="0"/>
                        </a:rPr>
                        <a:t>(0.030)</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dirty="0">
                          <a:solidFill>
                            <a:srgbClr val="000000"/>
                          </a:solidFill>
                          <a:effectLst/>
                          <a:latin typeface="Optima Regular"/>
                          <a:ea typeface="Times New Roman" panose="02020603050405020304" pitchFamily="18" charset="0"/>
                          <a:cs typeface="Calibri" panose="020F0502020204030204" pitchFamily="34" charset="0"/>
                        </a:rPr>
                        <a:t>(0.030)</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dirty="0">
                          <a:solidFill>
                            <a:srgbClr val="000000"/>
                          </a:solidFill>
                          <a:effectLst/>
                          <a:latin typeface="Optima Regular"/>
                          <a:ea typeface="Times New Roman" panose="02020603050405020304" pitchFamily="18" charset="0"/>
                          <a:cs typeface="Calibri" panose="020F0502020204030204" pitchFamily="34" charset="0"/>
                        </a:rPr>
                        <a:t>(0.027)</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dirty="0">
                          <a:solidFill>
                            <a:srgbClr val="000000"/>
                          </a:solidFill>
                          <a:effectLst/>
                          <a:latin typeface="Optima Regular"/>
                          <a:ea typeface="Times New Roman" panose="02020603050405020304" pitchFamily="18" charset="0"/>
                          <a:cs typeface="Calibri" panose="020F0502020204030204" pitchFamily="34" charset="0"/>
                        </a:rPr>
                        <a:t>(0.028)</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dirty="0">
                          <a:solidFill>
                            <a:srgbClr val="000000"/>
                          </a:solidFill>
                          <a:effectLst/>
                          <a:latin typeface="Optima Regular"/>
                          <a:ea typeface="Times New Roman" panose="02020603050405020304" pitchFamily="18" charset="0"/>
                          <a:cs typeface="Calibri" panose="020F0502020204030204" pitchFamily="34" charset="0"/>
                        </a:rPr>
                        <a:t>(0.038)</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dirty="0">
                          <a:solidFill>
                            <a:srgbClr val="000000"/>
                          </a:solidFill>
                          <a:effectLst/>
                          <a:latin typeface="Optima Regular"/>
                          <a:ea typeface="Times New Roman" panose="02020603050405020304" pitchFamily="18" charset="0"/>
                          <a:cs typeface="Calibri" panose="020F0502020204030204" pitchFamily="34" charset="0"/>
                        </a:rPr>
                        <a:t>(0.038)</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dirty="0">
                          <a:solidFill>
                            <a:srgbClr val="000000"/>
                          </a:solidFill>
                          <a:effectLst/>
                          <a:latin typeface="Optima Regular"/>
                          <a:ea typeface="Times New Roman" panose="02020603050405020304" pitchFamily="18" charset="0"/>
                          <a:cs typeface="Calibri" panose="020F0502020204030204" pitchFamily="34" charset="0"/>
                        </a:rPr>
                        <a:t>(0.036)</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b="1" dirty="0">
                          <a:solidFill>
                            <a:srgbClr val="000000"/>
                          </a:solidFill>
                          <a:effectLst/>
                          <a:latin typeface="Optima Regular"/>
                          <a:ea typeface="Times New Roman" panose="02020603050405020304" pitchFamily="18" charset="0"/>
                          <a:cs typeface="Calibri" panose="020F0502020204030204" pitchFamily="34" charset="0"/>
                        </a:rPr>
                        <a:t>(0.037)</a:t>
                      </a:r>
                      <a:endParaRPr lang="en-ID"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2156870042"/>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Density</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-0.000004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0.000000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0.000001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2234613340"/>
                  </a:ext>
                </a:extLst>
              </a:tr>
              <a:tr h="140137">
                <a:tc>
                  <a:txBody>
                    <a:bodyPr/>
                    <a:lstStyle/>
                    <a:p>
                      <a:endParaRPr lang="en-ID" sz="900" dirty="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(0.00016)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(0.00014)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(0.00016)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(0.00014)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551692717"/>
                  </a:ext>
                </a:extLst>
              </a:tr>
              <a:tr h="140137">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HDI</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894014577"/>
                  </a:ext>
                </a:extLst>
              </a:tr>
              <a:tr h="140137">
                <a:tc>
                  <a:txBody>
                    <a:bodyPr/>
                    <a:lstStyle/>
                    <a:p>
                      <a:endParaRPr lang="en-ID" sz="900" dirty="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(0.0017)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(0.0017)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(0.0028)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(0.0027)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658757984"/>
                  </a:ext>
                </a:extLst>
              </a:tr>
              <a:tr h="140137">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Mean Years of Schooling</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0.031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580366525"/>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817387671"/>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Unemployment Rate</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-0.056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-0.032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2552821767"/>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(0.251)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(0.254)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(0.251)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(0.253)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(0.302)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(0.298)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(0.297)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1600667935"/>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Municipality Dummy</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0.168***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0.171***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0.132***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0.135***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0.170***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0.169***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0.144***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0.146***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4014727281"/>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29156961"/>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Number of Polling Stations</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0.000016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0.000016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143409938"/>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(0.00003)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638804471"/>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Incumbents Head-to-Head Dummy</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001119044"/>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(0.0098)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(0.0098)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(0.0096)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(0.0096)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(0.0108)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(0.0108)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(0.0107)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(0.0107)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737431317"/>
                  </a:ext>
                </a:extLst>
              </a:tr>
              <a:tr h="140137">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Coalition Gap</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235462798"/>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(0.0002)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779958501"/>
                  </a:ext>
                </a:extLst>
              </a:tr>
              <a:tr h="140137">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Multiple Candidates Dummy</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766022338"/>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(0.015)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(0.020)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1061696091"/>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Constant</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0.888***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0.808***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0.843***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0.887***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0.820***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0.871***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2703415271"/>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(0.078)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(0.076)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(0.046)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(0.125)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(0.124)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(0.050)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(0.051)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a:noFill/>
                    </a:lnB>
                  </a:tcPr>
                </a:tc>
                <a:extLst>
                  <a:ext uri="{0D108BD9-81ED-4DB2-BD59-A6C34878D82A}">
                    <a16:rowId xmlns:a16="http://schemas.microsoft.com/office/drawing/2014/main" val="3206666629"/>
                  </a:ext>
                </a:extLst>
              </a:tr>
              <a:tr h="140137">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D" sz="900">
                        <a:effectLst/>
                        <a:latin typeface="Calibri" panose="020F0502020204030204" pitchFamily="34" charset="0"/>
                        <a:cs typeface="Times New Roman" panose="02020603050405020304" pitchFamily="18" charset="0"/>
                      </a:endParaRPr>
                    </a:p>
                  </a:txBody>
                  <a:tcPr marL="43953" marR="43953"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682126"/>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Observations</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522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522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522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522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372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372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372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372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0031793"/>
                  </a:ext>
                </a:extLst>
              </a:tr>
              <a:tr h="126123">
                <a:tc>
                  <a:txBody>
                    <a:bodyPr/>
                    <a:lstStyle/>
                    <a:p>
                      <a:r>
                        <a:rPr lang="en-ID" sz="900">
                          <a:solidFill>
                            <a:srgbClr val="000000"/>
                          </a:solidFill>
                          <a:effectLst/>
                          <a:latin typeface="Optima Regular"/>
                          <a:ea typeface="Times New Roman" panose="02020603050405020304" pitchFamily="18" charset="0"/>
                          <a:cs typeface="Calibri" panose="020F0502020204030204" pitchFamily="34" charset="0"/>
                        </a:rPr>
                        <a:t>R-squared</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0.919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0.921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0.912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0.915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0.913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r"/>
                      <a:r>
                        <a:rPr lang="en-ID" sz="900">
                          <a:solidFill>
                            <a:srgbClr val="000000"/>
                          </a:solidFill>
                          <a:effectLst/>
                          <a:latin typeface="Optima Regular"/>
                          <a:ea typeface="Times New Roman" panose="02020603050405020304" pitchFamily="18" charset="0"/>
                          <a:cs typeface="Calibri" panose="020F0502020204030204" pitchFamily="34" charset="0"/>
                        </a:rPr>
                        <a:t>0.916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99478029"/>
                  </a:ext>
                </a:extLst>
              </a:tr>
              <a:tr h="126123">
                <a:tc gridSpan="10">
                  <a:txBody>
                    <a:bodyPr/>
                    <a:lstStyle/>
                    <a:p>
                      <a:r>
                        <a:rPr lang="en-ID" sz="900" dirty="0">
                          <a:solidFill>
                            <a:srgbClr val="000000"/>
                          </a:solidFill>
                          <a:effectLst/>
                          <a:latin typeface="Optima Regular"/>
                          <a:ea typeface="Times New Roman" panose="02020603050405020304" pitchFamily="18" charset="0"/>
                          <a:cs typeface="Calibri" panose="020F0502020204030204" pitchFamily="34" charset="0"/>
                        </a:rPr>
                        <a:t>Robust standard errors in parentheses *** p&lt;0.01, ** p&lt;0.05, * p&lt;0.1</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3" marR="43953" marT="0" marB="0" anchor="b">
                    <a:lnL>
                      <a:noFill/>
                    </a:lnL>
                    <a:lnR>
                      <a:noFill/>
                    </a:lnR>
                    <a:lnT w="28575" cap="flat" cmpd="dbl" algn="ctr">
                      <a:solidFill>
                        <a:srgbClr val="000000"/>
                      </a:solidFill>
                      <a:prstDash val="solid"/>
                      <a:round/>
                      <a:headEnd type="none" w="med" len="med"/>
                      <a:tailEnd type="none" w="med" len="med"/>
                    </a:lnT>
                    <a:lnB>
                      <a:noFill/>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id-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110389338"/>
                  </a:ext>
                </a:extLst>
              </a:tr>
            </a:tbl>
          </a:graphicData>
        </a:graphic>
      </p:graphicFrame>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523220"/>
          </a:xfrm>
        </p:spPr>
        <p:txBody>
          <a:bodyPr anchor="b">
            <a:normAutofit/>
          </a:bodyPr>
          <a:lstStyle/>
          <a:p>
            <a:r>
              <a:rPr lang="sv-SE" sz="2400" b="1" dirty="0">
                <a:latin typeface="Segoe UI" panose="020B0502040204020203" pitchFamily="34" charset="0"/>
                <a:cs typeface="Segoe UI" panose="020B0502040204020203" pitchFamily="34" charset="0"/>
              </a:rPr>
              <a:t>Estimation </a:t>
            </a:r>
            <a:r>
              <a:rPr lang="sv-SE" sz="2400" b="1" dirty="0" err="1">
                <a:latin typeface="Segoe UI" panose="020B0502040204020203" pitchFamily="34" charset="0"/>
                <a:cs typeface="Segoe UI" panose="020B0502040204020203" pitchFamily="34" charset="0"/>
              </a:rPr>
              <a:t>Results</a:t>
            </a:r>
            <a:r>
              <a:rPr lang="sv-SE" sz="2400" b="1" dirty="0">
                <a:latin typeface="Segoe UI" panose="020B0502040204020203" pitchFamily="34" charset="0"/>
                <a:cs typeface="Segoe UI" panose="020B0502040204020203" pitchFamily="34" charset="0"/>
              </a:rPr>
              <a:t> </a:t>
            </a:r>
            <a:r>
              <a:rPr lang="sv-SE" sz="2400" b="1" dirty="0" err="1">
                <a:latin typeface="Segoe UI" panose="020B0502040204020203" pitchFamily="34" charset="0"/>
                <a:cs typeface="Segoe UI" panose="020B0502040204020203" pitchFamily="34" charset="0"/>
              </a:rPr>
              <a:t>of</a:t>
            </a:r>
            <a:r>
              <a:rPr lang="sv-SE" sz="2400" b="1" dirty="0">
                <a:latin typeface="Segoe UI" panose="020B0502040204020203" pitchFamily="34" charset="0"/>
                <a:cs typeface="Segoe UI" panose="020B0502040204020203" pitchFamily="34" charset="0"/>
              </a:rPr>
              <a:t> </a:t>
            </a:r>
            <a:r>
              <a:rPr lang="sv-SE" sz="2400" b="1" dirty="0" err="1">
                <a:latin typeface="Segoe UI" panose="020B0502040204020203" pitchFamily="34" charset="0"/>
                <a:cs typeface="Segoe UI" panose="020B0502040204020203" pitchFamily="34" charset="0"/>
              </a:rPr>
              <a:t>Four</a:t>
            </a:r>
            <a:r>
              <a:rPr lang="sv-SE" sz="2400" b="1" dirty="0">
                <a:latin typeface="Segoe UI" panose="020B0502040204020203" pitchFamily="34" charset="0"/>
                <a:cs typeface="Segoe UI" panose="020B0502040204020203" pitchFamily="34" charset="0"/>
              </a:rPr>
              <a:t> </a:t>
            </a:r>
            <a:r>
              <a:rPr lang="sv-SE" sz="2400" b="1" dirty="0" err="1">
                <a:latin typeface="Segoe UI" panose="020B0502040204020203" pitchFamily="34" charset="0"/>
                <a:cs typeface="Segoe UI" panose="020B0502040204020203" pitchFamily="34" charset="0"/>
              </a:rPr>
              <a:t>Classification</a:t>
            </a:r>
            <a:r>
              <a:rPr lang="sv-SE" sz="2400" b="1" dirty="0">
                <a:latin typeface="Segoe UI" panose="020B0502040204020203" pitchFamily="34" charset="0"/>
                <a:cs typeface="Segoe UI" panose="020B0502040204020203" pitchFamily="34" charset="0"/>
              </a:rPr>
              <a:t> Status</a:t>
            </a:r>
            <a:endParaRPr lang="en-ID" sz="2400" b="1" dirty="0">
              <a:latin typeface="Segoe UI" panose="020B0502040204020203" pitchFamily="34" charset="0"/>
              <a:cs typeface="Segoe UI" panose="020B0502040204020203" pitchFamily="34" charset="0"/>
            </a:endParaRPr>
          </a:p>
        </p:txBody>
      </p:sp>
      <p:sp>
        <p:nvSpPr>
          <p:cNvPr id="8" name="Slide Number Placeholder 1">
            <a:extLst>
              <a:ext uri="{FF2B5EF4-FFF2-40B4-BE49-F238E27FC236}">
                <a16:creationId xmlns:a16="http://schemas.microsoft.com/office/drawing/2014/main" id="{BBA2024E-D7DA-4175-B352-87E52AD53683}"/>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21</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686496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Placebo Regression</a:t>
            </a:r>
            <a:endParaRPr lang="en-ID" sz="2400" b="1" dirty="0">
              <a:latin typeface="Segoe UI" panose="020B0502040204020203" pitchFamily="34" charset="0"/>
              <a:cs typeface="Segoe UI" panose="020B0502040204020203" pitchFamily="34" charset="0"/>
            </a:endParaRPr>
          </a:p>
        </p:txBody>
      </p:sp>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Content Placeholder 5">
            <a:extLst>
              <a:ext uri="{FF2B5EF4-FFF2-40B4-BE49-F238E27FC236}">
                <a16:creationId xmlns:a16="http://schemas.microsoft.com/office/drawing/2014/main" id="{7ED04562-80BA-4503-8713-20B20E819A67}"/>
              </a:ext>
            </a:extLst>
          </p:cNvPr>
          <p:cNvSpPr>
            <a:spLocks noGrp="1"/>
          </p:cNvSpPr>
          <p:nvPr>
            <p:ph idx="1"/>
          </p:nvPr>
        </p:nvSpPr>
        <p:spPr>
          <a:xfrm>
            <a:off x="6932139" y="1576843"/>
            <a:ext cx="4199239" cy="4873031"/>
          </a:xfrm>
        </p:spPr>
        <p:txBody>
          <a:bodyPr numCol="1">
            <a:noAutofit/>
          </a:bodyPr>
          <a:lstStyle/>
          <a:p>
            <a:pPr>
              <a:lnSpc>
                <a:spcPct val="120000"/>
              </a:lnSpc>
            </a:pPr>
            <a:r>
              <a:rPr lang="en-US" sz="1600" dirty="0">
                <a:latin typeface="Segoe UI" panose="020B0502040204020203" pitchFamily="34" charset="0"/>
                <a:cs typeface="Segoe UI" panose="020B0502040204020203" pitchFamily="34" charset="0"/>
              </a:rPr>
              <a:t>We use the placebo test to defend that the validity of parallel trend assumption holds (Gertler et al., 2016)</a:t>
            </a:r>
          </a:p>
          <a:p>
            <a:pPr lvl="1">
              <a:lnSpc>
                <a:spcPct val="120000"/>
              </a:lnSpc>
            </a:pPr>
            <a:r>
              <a:rPr lang="en-US" sz="1100" dirty="0">
                <a:latin typeface="Segoe UI" panose="020B0502040204020203" pitchFamily="34" charset="0"/>
                <a:cs typeface="Segoe UI" panose="020B0502040204020203" pitchFamily="34" charset="0"/>
              </a:rPr>
              <a:t>In this setup, any variable unaffected by the treatment can serve as outcome variable: education and political coalition. </a:t>
            </a:r>
          </a:p>
          <a:p>
            <a:pPr>
              <a:lnSpc>
                <a:spcPct val="120000"/>
              </a:lnSpc>
            </a:pPr>
            <a:r>
              <a:rPr lang="en-US" sz="1600" dirty="0">
                <a:latin typeface="Segoe UI" panose="020B0502040204020203" pitchFamily="34" charset="0"/>
                <a:cs typeface="Segoe UI" panose="020B0502040204020203" pitchFamily="34" charset="0"/>
              </a:rPr>
              <a:t>Should we find no impact, then we can be certain that the parallel trend is upheld.</a:t>
            </a:r>
          </a:p>
          <a:p>
            <a:pPr>
              <a:lnSpc>
                <a:spcPct val="120000"/>
              </a:lnSpc>
            </a:pPr>
            <a:r>
              <a:rPr lang="en-US" sz="1600" dirty="0">
                <a:latin typeface="Segoe UI" panose="020B0502040204020203" pitchFamily="34" charset="0"/>
                <a:cs typeface="Segoe UI" panose="020B0502040204020203" pitchFamily="34" charset="0"/>
              </a:rPr>
              <a:t>Moreover, we also attribute the test to casually anticipating the potential confounding effect from precaution (education) and reverse causation (political factor), we perform placebo outcome tests</a:t>
            </a:r>
          </a:p>
        </p:txBody>
      </p:sp>
      <p:sp>
        <p:nvSpPr>
          <p:cNvPr id="12" name="Slide Number Placeholder 1">
            <a:extLst>
              <a:ext uri="{FF2B5EF4-FFF2-40B4-BE49-F238E27FC236}">
                <a16:creationId xmlns:a16="http://schemas.microsoft.com/office/drawing/2014/main" id="{1B7FE6C5-15F1-44F5-851A-9CF83D04CE21}"/>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22</a:t>
            </a:fld>
            <a:endParaRPr lang="en-ID" sz="2800" dirty="0">
              <a:solidFill>
                <a:schemeClr val="bg2"/>
              </a:solidFill>
              <a:latin typeface="Bembo" panose="02020502050201020203" pitchFamily="18" charset="0"/>
            </a:endParaRPr>
          </a:p>
        </p:txBody>
      </p:sp>
      <p:graphicFrame>
        <p:nvGraphicFramePr>
          <p:cNvPr id="5" name="Table 4">
            <a:extLst>
              <a:ext uri="{FF2B5EF4-FFF2-40B4-BE49-F238E27FC236}">
                <a16:creationId xmlns:a16="http://schemas.microsoft.com/office/drawing/2014/main" id="{0D173F32-7FE0-4B6A-97FC-10BF9F426722}"/>
              </a:ext>
            </a:extLst>
          </p:cNvPr>
          <p:cNvGraphicFramePr>
            <a:graphicFrameLocks noGrp="1"/>
          </p:cNvGraphicFramePr>
          <p:nvPr>
            <p:extLst>
              <p:ext uri="{D42A27DB-BD31-4B8C-83A1-F6EECF244321}">
                <p14:modId xmlns:p14="http://schemas.microsoft.com/office/powerpoint/2010/main" val="1102253640"/>
              </p:ext>
            </p:extLst>
          </p:nvPr>
        </p:nvGraphicFramePr>
        <p:xfrm>
          <a:off x="851052" y="1576843"/>
          <a:ext cx="5758844" cy="4764189"/>
        </p:xfrm>
        <a:graphic>
          <a:graphicData uri="http://schemas.openxmlformats.org/drawingml/2006/table">
            <a:tbl>
              <a:tblPr firstRow="1" firstCol="1" bandRow="1"/>
              <a:tblGrid>
                <a:gridCol w="2813874">
                  <a:extLst>
                    <a:ext uri="{9D8B030D-6E8A-4147-A177-3AD203B41FA5}">
                      <a16:colId xmlns:a16="http://schemas.microsoft.com/office/drawing/2014/main" val="3296903840"/>
                    </a:ext>
                  </a:extLst>
                </a:gridCol>
                <a:gridCol w="1472485">
                  <a:extLst>
                    <a:ext uri="{9D8B030D-6E8A-4147-A177-3AD203B41FA5}">
                      <a16:colId xmlns:a16="http://schemas.microsoft.com/office/drawing/2014/main" val="1840387944"/>
                    </a:ext>
                  </a:extLst>
                </a:gridCol>
                <a:gridCol w="1472485">
                  <a:extLst>
                    <a:ext uri="{9D8B030D-6E8A-4147-A177-3AD203B41FA5}">
                      <a16:colId xmlns:a16="http://schemas.microsoft.com/office/drawing/2014/main" val="1831355328"/>
                    </a:ext>
                  </a:extLst>
                </a:gridCol>
              </a:tblGrid>
              <a:tr h="136171">
                <a:tc>
                  <a:txBody>
                    <a:bodyPr/>
                    <a:lstStyle/>
                    <a:p>
                      <a:r>
                        <a:rPr lang="en-US" sz="1000">
                          <a:effectLst/>
                          <a:latin typeface="Optima"/>
                          <a:ea typeface="Times New Roman" panose="02020603050405020304" pitchFamily="18" charset="0"/>
                          <a:cs typeface="Times New Roman" panose="02020603050405020304" pitchFamily="18"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36631021"/>
                  </a:ext>
                </a:extLst>
              </a:tr>
              <a:tr h="272343">
                <a:tc>
                  <a:txBody>
                    <a:bodyPr/>
                    <a:lstStyle/>
                    <a:p>
                      <a:r>
                        <a:rPr lang="en-US" sz="1000">
                          <a:effectLst/>
                          <a:latin typeface="Optima"/>
                          <a:ea typeface="Times New Roman" panose="02020603050405020304" pitchFamily="18" charset="0"/>
                          <a:cs typeface="Times New Roman" panose="02020603050405020304" pitchFamily="18" charset="0"/>
                        </a:rPr>
                        <a:t>VARIABLES</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Mean Years of Schooling</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Coalition Gap</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073614"/>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 </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5835255"/>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Year 2020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0.627***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9.391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1415326468"/>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(0.0550)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dirty="0">
                          <a:effectLst/>
                          <a:latin typeface="Optima"/>
                          <a:ea typeface="Times New Roman" panose="02020603050405020304" pitchFamily="18" charset="0"/>
                          <a:cs typeface="Times New Roman" panose="02020603050405020304" pitchFamily="18" charset="0"/>
                        </a:rPr>
                        <a:t>(9.519)</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662670855"/>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COVID</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2.685***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dirty="0">
                          <a:effectLst/>
                          <a:latin typeface="Optima"/>
                          <a:ea typeface="Times New Roman" panose="02020603050405020304" pitchFamily="18" charset="0"/>
                          <a:cs typeface="Times New Roman" panose="02020603050405020304" pitchFamily="18" charset="0"/>
                        </a:rPr>
                        <a:t>-42.11</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2650675366"/>
                  </a:ext>
                </a:extLst>
              </a:tr>
              <a:tr h="136171">
                <a:tc>
                  <a:txBody>
                    <a:bodyPr/>
                    <a:lstStyle/>
                    <a:p>
                      <a:endParaRPr lang="en-ID" sz="900" dirty="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(0.0489)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(31.90)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578388399"/>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Year 2020 x COVID</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-0.0691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2.243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3759926261"/>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(0.0588)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(6.397)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2355179006"/>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Density</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-0.000107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-0.00180</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604373671"/>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(0.000105)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(0.0121)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2444171934"/>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Unemployment Rate</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-0.441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dirty="0">
                          <a:effectLst/>
                          <a:latin typeface="Optima"/>
                          <a:ea typeface="Times New Roman" panose="02020603050405020304" pitchFamily="18" charset="0"/>
                          <a:cs typeface="Times New Roman" panose="02020603050405020304" pitchFamily="18" charset="0"/>
                        </a:rPr>
                        <a:t>-62.08</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717208154"/>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(1.113)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(147.4)</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2537875781"/>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Municipality Dummy</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6.922***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-51.46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1694586328"/>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(0.0629)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(81.29)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160245573"/>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Number of Polling Stations</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1.04e-05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0.00326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1534986376"/>
                  </a:ext>
                </a:extLst>
              </a:tr>
              <a:tr h="136171">
                <a:tc>
                  <a:txBody>
                    <a:bodyPr/>
                    <a:lstStyle/>
                    <a:p>
                      <a:endParaRPr lang="en-ID" sz="900" dirty="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(7.31e-05)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(0.00919)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806693582"/>
                  </a:ext>
                </a:extLst>
              </a:tr>
              <a:tr h="272343">
                <a:tc>
                  <a:txBody>
                    <a:bodyPr/>
                    <a:lstStyle/>
                    <a:p>
                      <a:r>
                        <a:rPr lang="en-US" sz="1000" dirty="0">
                          <a:effectLst/>
                          <a:latin typeface="Optima"/>
                          <a:ea typeface="Times New Roman" panose="02020603050405020304" pitchFamily="18" charset="0"/>
                          <a:cs typeface="Times New Roman" panose="02020603050405020304" pitchFamily="18" charset="0"/>
                        </a:rPr>
                        <a:t>Incumbents Head-to-Head Dummy</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0.0288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-0.875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3323273146"/>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(0.0458)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(4.219)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1866616215"/>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Coalition Gap</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3.41e-05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3435973088"/>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(0.000685)</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2741813651"/>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Mean Years of Schooling</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0.587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1512998509"/>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(11.78)</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891689"/>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Constant</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2.109***</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53.66**</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4053854462"/>
                  </a:ext>
                </a:extLst>
              </a:tr>
              <a:tr h="136171">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(0.0541)</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(25.32)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3253048144"/>
                  </a:ext>
                </a:extLst>
              </a:tr>
              <a:tr h="130025">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tc>
                  <a:txBody>
                    <a:bodyPr/>
                    <a:lstStyle/>
                    <a:p>
                      <a:endParaRPr lang="en-ID" sz="900">
                        <a:effectLst/>
                        <a:latin typeface="Calibri" panose="020F0502020204030204" pitchFamily="34"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2441769432"/>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Observations</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522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522</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a:noFill/>
                    </a:lnB>
                  </a:tcPr>
                </a:tc>
                <a:extLst>
                  <a:ext uri="{0D108BD9-81ED-4DB2-BD59-A6C34878D82A}">
                    <a16:rowId xmlns:a16="http://schemas.microsoft.com/office/drawing/2014/main" val="1633000837"/>
                  </a:ext>
                </a:extLst>
              </a:tr>
              <a:tr h="136171">
                <a:tc>
                  <a:txBody>
                    <a:bodyPr/>
                    <a:lstStyle/>
                    <a:p>
                      <a:r>
                        <a:rPr lang="en-US" sz="1000">
                          <a:effectLst/>
                          <a:latin typeface="Optima"/>
                          <a:ea typeface="Times New Roman" panose="02020603050405020304" pitchFamily="18" charset="0"/>
                          <a:cs typeface="Times New Roman" panose="02020603050405020304" pitchFamily="18" charset="0"/>
                        </a:rPr>
                        <a:t>R-squared</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0.993</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000">
                          <a:effectLst/>
                          <a:latin typeface="Optima"/>
                          <a:ea typeface="Times New Roman" panose="02020603050405020304" pitchFamily="18" charset="0"/>
                          <a:cs typeface="Times New Roman" panose="02020603050405020304" pitchFamily="18" charset="0"/>
                        </a:rPr>
                        <a:t>0.597</a:t>
                      </a:r>
                      <a:endParaRPr lang="en-ID"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39945"/>
                  </a:ext>
                </a:extLst>
              </a:tr>
              <a:tr h="272343">
                <a:tc gridSpan="3">
                  <a:txBody>
                    <a:bodyPr/>
                    <a:lstStyle/>
                    <a:p>
                      <a:r>
                        <a:rPr lang="en-US" sz="1000" dirty="0">
                          <a:effectLst/>
                          <a:latin typeface="Optima"/>
                          <a:ea typeface="Times New Roman" panose="02020603050405020304" pitchFamily="18" charset="0"/>
                          <a:cs typeface="Times New Roman" panose="02020603050405020304" pitchFamily="18" charset="0"/>
                        </a:rPr>
                        <a:t>Robust standard errors in parentheses *** p&lt;0.01, ** p&lt;0.05, * p&lt;0.1</a:t>
                      </a:r>
                      <a:endParaRPr lang="en-I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64" marR="51064"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620013085"/>
                  </a:ext>
                </a:extLst>
              </a:tr>
            </a:tbl>
          </a:graphicData>
        </a:graphic>
      </p:graphicFrame>
    </p:spTree>
    <p:extLst>
      <p:ext uri="{BB962C8B-B14F-4D97-AF65-F5344CB8AC3E}">
        <p14:creationId xmlns:p14="http://schemas.microsoft.com/office/powerpoint/2010/main" val="1169009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Content Placeholder 5">
            <a:extLst>
              <a:ext uri="{FF2B5EF4-FFF2-40B4-BE49-F238E27FC236}">
                <a16:creationId xmlns:a16="http://schemas.microsoft.com/office/drawing/2014/main" id="{E2142692-ADB9-43E2-8CC2-475964728D04}"/>
              </a:ext>
            </a:extLst>
          </p:cNvPr>
          <p:cNvSpPr>
            <a:spLocks noGrp="1"/>
          </p:cNvSpPr>
          <p:nvPr>
            <p:ph idx="1"/>
          </p:nvPr>
        </p:nvSpPr>
        <p:spPr/>
        <p:txBody>
          <a:bodyPr numCol="1">
            <a:noAutofit/>
          </a:bodyPr>
          <a:lstStyle/>
          <a:p>
            <a:pPr>
              <a:lnSpc>
                <a:spcPct val="100000"/>
              </a:lnSpc>
            </a:pPr>
            <a:r>
              <a:rPr lang="en-US" sz="1600" dirty="0">
                <a:latin typeface="Segoe UI" panose="020B0502040204020203" pitchFamily="34" charset="0"/>
                <a:cs typeface="Segoe UI" panose="020B0502040204020203" pitchFamily="34" charset="0"/>
              </a:rPr>
              <a:t>The analysis reveals an interesting yet unsurprising finding: </a:t>
            </a:r>
            <a:r>
              <a:rPr lang="en-US" sz="1600" b="1" dirty="0">
                <a:latin typeface="Segoe UI" panose="020B0502040204020203" pitchFamily="34" charset="0"/>
                <a:cs typeface="Segoe UI" panose="020B0502040204020203" pitchFamily="34" charset="0"/>
              </a:rPr>
              <a:t>COVID does not seem to have any impact</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on 2020 regional elections’ turnout</a:t>
            </a:r>
            <a:r>
              <a:rPr lang="en-US" sz="1600" dirty="0">
                <a:latin typeface="Segoe UI" panose="020B0502040204020203" pitchFamily="34" charset="0"/>
                <a:cs typeface="Segoe UI" panose="020B0502040204020203" pitchFamily="34" charset="0"/>
              </a:rPr>
              <a:t>.</a:t>
            </a:r>
          </a:p>
          <a:p>
            <a:pPr>
              <a:lnSpc>
                <a:spcPct val="100000"/>
              </a:lnSpc>
            </a:pPr>
            <a:r>
              <a:rPr lang="en-US" sz="1600" b="1" dirty="0">
                <a:latin typeface="Segoe UI" panose="020B0502040204020203" pitchFamily="34" charset="0"/>
                <a:cs typeface="Segoe UI" panose="020B0502040204020203" pitchFamily="34" charset="0"/>
              </a:rPr>
              <a:t>Possible reason #1</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minimum concern regarding public health risk</a:t>
            </a:r>
          </a:p>
          <a:p>
            <a:pPr lvl="1">
              <a:lnSpc>
                <a:spcPct val="100000"/>
              </a:lnSpc>
            </a:pPr>
            <a:r>
              <a:rPr lang="en-US" sz="1600" dirty="0">
                <a:latin typeface="Segoe UI" panose="020B0502040204020203" pitchFamily="34" charset="0"/>
                <a:cs typeface="Segoe UI" panose="020B0502040204020203" pitchFamily="34" charset="0"/>
              </a:rPr>
              <a:t>BPS-SI and SMRC reveal the indifferent attitude shown by many Indonesians toward the pandemic situation;</a:t>
            </a:r>
          </a:p>
          <a:p>
            <a:pPr lvl="1">
              <a:lnSpc>
                <a:spcPct val="100000"/>
              </a:lnSpc>
            </a:pPr>
            <a:r>
              <a:rPr lang="en-US" sz="1600" dirty="0">
                <a:latin typeface="Segoe UI" panose="020B0502040204020203" pitchFamily="34" charset="0"/>
                <a:cs typeface="Segoe UI" panose="020B0502040204020203" pitchFamily="34" charset="0"/>
              </a:rPr>
              <a:t>Fewer people were fearful of becoming infected;</a:t>
            </a:r>
          </a:p>
          <a:p>
            <a:pPr lvl="1">
              <a:lnSpc>
                <a:spcPct val="100000"/>
              </a:lnSpc>
            </a:pPr>
            <a:r>
              <a:rPr lang="en-US" sz="1600" dirty="0">
                <a:latin typeface="Segoe UI" panose="020B0502040204020203" pitchFamily="34" charset="0"/>
                <a:cs typeface="Segoe UI" panose="020B0502040204020203" pitchFamily="34" charset="0"/>
              </a:rPr>
              <a:t>Suspicion of under-reporting due to low contact tracing and lack of laboratories;</a:t>
            </a:r>
          </a:p>
          <a:p>
            <a:pPr lvl="1">
              <a:lnSpc>
                <a:spcPct val="100000"/>
              </a:lnSpc>
            </a:pPr>
            <a:r>
              <a:rPr lang="en-US" sz="1600" dirty="0">
                <a:latin typeface="Segoe UI" panose="020B0502040204020203" pitchFamily="34" charset="0"/>
                <a:cs typeface="Segoe UI" panose="020B0502040204020203" pitchFamily="34" charset="0"/>
              </a:rPr>
              <a:t>People’s underestimation of the true extent of COVID-19 spread </a:t>
            </a:r>
            <a:r>
              <a:rPr lang="en-US" sz="1600" dirty="0">
                <a:latin typeface="Segoe UI" panose="020B0502040204020203" pitchFamily="34" charset="0"/>
                <a:cs typeface="Segoe UI" panose="020B0502040204020203" pitchFamily="34" charset="0"/>
                <a:sym typeface="Wingdings" panose="05000000000000000000" pitchFamily="2" charset="2"/>
              </a:rPr>
              <a:t> many people went outside during long holidays</a:t>
            </a:r>
            <a:r>
              <a:rPr lang="en-US" sz="1600" dirty="0">
                <a:latin typeface="Segoe UI" panose="020B0502040204020203" pitchFamily="34" charset="0"/>
                <a:cs typeface="Segoe UI" panose="020B0502040204020203" pitchFamily="34" charset="0"/>
              </a:rPr>
              <a:t> in late May, October and December;</a:t>
            </a:r>
          </a:p>
          <a:p>
            <a:pPr lvl="1">
              <a:lnSpc>
                <a:spcPct val="100000"/>
              </a:lnSpc>
            </a:pPr>
            <a:r>
              <a:rPr lang="en-US" sz="1600" dirty="0">
                <a:latin typeface="Segoe UI" panose="020B0502040204020203" pitchFamily="34" charset="0"/>
                <a:cs typeface="Segoe UI" panose="020B0502040204020203" pitchFamily="34" charset="0"/>
              </a:rPr>
              <a:t>Frustration due to uncertainty surrounding the end of the pandemic </a:t>
            </a:r>
            <a:r>
              <a:rPr lang="en-US" sz="1600" dirty="0">
                <a:latin typeface="Segoe UI" panose="020B0502040204020203" pitchFamily="34" charset="0"/>
                <a:cs typeface="Segoe UI" panose="020B0502040204020203" pitchFamily="34" charset="0"/>
                <a:sym typeface="Wingdings" panose="05000000000000000000" pitchFamily="2" charset="2"/>
              </a:rPr>
              <a:t> pandemic fatigue;</a:t>
            </a:r>
          </a:p>
          <a:p>
            <a:pPr lvl="1">
              <a:lnSpc>
                <a:spcPct val="100000"/>
              </a:lnSpc>
            </a:pPr>
            <a:r>
              <a:rPr lang="en-US" sz="1600" dirty="0">
                <a:latin typeface="Segoe UI" panose="020B0502040204020203" pitchFamily="34" charset="0"/>
                <a:cs typeface="Segoe UI" panose="020B0502040204020203" pitchFamily="34" charset="0"/>
                <a:sym typeface="Wingdings" panose="05000000000000000000" pitchFamily="2" charset="2"/>
              </a:rPr>
              <a:t>The incidence did not even peak until late January-early February.</a:t>
            </a:r>
          </a:p>
          <a:p>
            <a:pPr>
              <a:lnSpc>
                <a:spcPct val="100000"/>
              </a:lnSpc>
            </a:pPr>
            <a:r>
              <a:rPr lang="en-US" sz="1600" b="1" dirty="0">
                <a:latin typeface="Segoe UI" panose="020B0502040204020203" pitchFamily="34" charset="0"/>
                <a:cs typeface="Segoe UI" panose="020B0502040204020203" pitchFamily="34" charset="0"/>
              </a:rPr>
              <a:t>Possible reason #2</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unique localities of Indonesia’s vote buying practices might play a role</a:t>
            </a:r>
            <a:r>
              <a:rPr lang="en-US" sz="1600" dirty="0">
                <a:latin typeface="Segoe UI" panose="020B0502040204020203" pitchFamily="34" charset="0"/>
                <a:cs typeface="Segoe UI" panose="020B0502040204020203" pitchFamily="34" charset="0"/>
              </a:rPr>
              <a:t> </a:t>
            </a:r>
          </a:p>
          <a:p>
            <a:pPr lvl="1">
              <a:lnSpc>
                <a:spcPct val="100000"/>
              </a:lnSpc>
            </a:pPr>
            <a:r>
              <a:rPr lang="en-US" sz="1600" dirty="0">
                <a:latin typeface="Segoe UI" panose="020B0502040204020203" pitchFamily="34" charset="0"/>
                <a:cs typeface="Segoe UI" panose="020B0502040204020203" pitchFamily="34" charset="0"/>
              </a:rPr>
              <a:t>KPK and </a:t>
            </a:r>
            <a:r>
              <a:rPr lang="en-US" sz="1600" dirty="0" err="1">
                <a:latin typeface="Segoe UI" panose="020B0502040204020203" pitchFamily="34" charset="0"/>
                <a:cs typeface="Segoe UI" panose="020B0502040204020203" pitchFamily="34" charset="0"/>
              </a:rPr>
              <a:t>Bawaslu</a:t>
            </a:r>
            <a:r>
              <a:rPr lang="en-US" sz="1600" dirty="0">
                <a:latin typeface="Segoe UI" panose="020B0502040204020203" pitchFamily="34" charset="0"/>
                <a:cs typeface="Segoe UI" panose="020B0502040204020203" pitchFamily="34" charset="0"/>
              </a:rPr>
              <a:t> warned the increasing potential vote buying.  A survey finds that 70 percent of respondents had their income depleted. Consequently, there was an increasing tolerance attitude toward vote buying;</a:t>
            </a:r>
          </a:p>
          <a:p>
            <a:pPr lvl="1">
              <a:lnSpc>
                <a:spcPct val="100000"/>
              </a:lnSpc>
            </a:pPr>
            <a:r>
              <a:rPr lang="en-US" sz="1600" dirty="0">
                <a:latin typeface="Segoe UI" panose="020B0502040204020203" pitchFamily="34" charset="0"/>
                <a:cs typeface="Segoe UI" panose="020B0502040204020203" pitchFamily="34" charset="0"/>
              </a:rPr>
              <a:t>There were 166 alleged violations of money politics in 2020 Election, 62 of which are in further investigation.</a:t>
            </a:r>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Discussion</a:t>
            </a:r>
            <a:endParaRPr lang="en-ID" sz="2400" b="1" dirty="0">
              <a:latin typeface="Segoe UI" panose="020B0502040204020203" pitchFamily="34" charset="0"/>
              <a:cs typeface="Segoe UI" panose="020B0502040204020203" pitchFamily="34" charset="0"/>
            </a:endParaRPr>
          </a:p>
        </p:txBody>
      </p:sp>
      <p:sp>
        <p:nvSpPr>
          <p:cNvPr id="7" name="Flowchart: Off-page Connector 6">
            <a:extLst>
              <a:ext uri="{FF2B5EF4-FFF2-40B4-BE49-F238E27FC236}">
                <a16:creationId xmlns:a16="http://schemas.microsoft.com/office/drawing/2014/main" id="{895BAA61-FF44-4893-9404-37960ADC92C1}"/>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Slide Number Placeholder 1">
            <a:extLst>
              <a:ext uri="{FF2B5EF4-FFF2-40B4-BE49-F238E27FC236}">
                <a16:creationId xmlns:a16="http://schemas.microsoft.com/office/drawing/2014/main" id="{E8EB057D-A826-4970-B85D-05124EE8664F}"/>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23</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375308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500056" y="4154556"/>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503104" y="2921508"/>
            <a:ext cx="10506456" cy="1014984"/>
          </a:xfrm>
        </p:spPr>
        <p:txBody>
          <a:bodyPr anchor="b">
            <a:normAutofit/>
          </a:bodyPr>
          <a:lstStyle/>
          <a:p>
            <a:r>
              <a:rPr lang="en-AU" sz="2400" b="1" dirty="0">
                <a:latin typeface="Segoe UI" panose="020B0502040204020203" pitchFamily="34" charset="0"/>
                <a:cs typeface="Segoe UI" panose="020B0502040204020203" pitchFamily="34" charset="0"/>
              </a:rPr>
              <a:t>Conclusion</a:t>
            </a: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ID"/>
          </a:p>
        </p:txBody>
      </p:sp>
      <p:sp>
        <p:nvSpPr>
          <p:cNvPr id="2" name="Slide Number Placeholder 1">
            <a:extLst>
              <a:ext uri="{FF2B5EF4-FFF2-40B4-BE49-F238E27FC236}">
                <a16:creationId xmlns:a16="http://schemas.microsoft.com/office/drawing/2014/main" id="{BACFD8C1-2C22-4FE1-8438-E40456CEC9A9}"/>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24</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3482765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Content Placeholder 5">
            <a:extLst>
              <a:ext uri="{FF2B5EF4-FFF2-40B4-BE49-F238E27FC236}">
                <a16:creationId xmlns:a16="http://schemas.microsoft.com/office/drawing/2014/main" id="{E2142692-ADB9-43E2-8CC2-475964728D04}"/>
              </a:ext>
            </a:extLst>
          </p:cNvPr>
          <p:cNvSpPr>
            <a:spLocks noGrp="1"/>
          </p:cNvSpPr>
          <p:nvPr>
            <p:ph idx="1"/>
          </p:nvPr>
        </p:nvSpPr>
        <p:spPr/>
        <p:txBody>
          <a:bodyPr numCol="1">
            <a:noAutofit/>
          </a:bodyPr>
          <a:lstStyle/>
          <a:p>
            <a:pPr>
              <a:lnSpc>
                <a:spcPct val="100000"/>
              </a:lnSpc>
            </a:pPr>
            <a:r>
              <a:rPr lang="en-US" sz="1800" dirty="0">
                <a:latin typeface="Segoe UI" panose="020B0502040204020203" pitchFamily="34" charset="0"/>
                <a:cs typeface="Segoe UI" panose="020B0502040204020203" pitchFamily="34" charset="0"/>
              </a:rPr>
              <a:t>Using impact evaluation approach, </a:t>
            </a:r>
            <a:r>
              <a:rPr lang="en-US" sz="1800" b="1" dirty="0">
                <a:latin typeface="Segoe UI" panose="020B0502040204020203" pitchFamily="34" charset="0"/>
                <a:cs typeface="Segoe UI" panose="020B0502040204020203" pitchFamily="34" charset="0"/>
              </a:rPr>
              <a:t>this study finds no significant impact of the COVID-19 pandemic on the 2020 Indonesian Regional Elections’ turnout</a:t>
            </a:r>
            <a:r>
              <a:rPr lang="en-US" sz="1800" dirty="0">
                <a:latin typeface="Segoe UI" panose="020B0502040204020203" pitchFamily="34" charset="0"/>
                <a:cs typeface="Segoe UI" panose="020B0502040204020203" pitchFamily="34" charset="0"/>
              </a:rPr>
              <a:t>, consistent across different specifications. So far, this finding is different from cases of other countries.</a:t>
            </a:r>
          </a:p>
          <a:p>
            <a:pPr>
              <a:lnSpc>
                <a:spcPct val="100000"/>
              </a:lnSpc>
            </a:pPr>
            <a:r>
              <a:rPr lang="en-US" sz="1800" dirty="0">
                <a:latin typeface="Segoe UI" panose="020B0502040204020203" pitchFamily="34" charset="0"/>
                <a:cs typeface="Segoe UI" panose="020B0502040204020203" pitchFamily="34" charset="0"/>
              </a:rPr>
              <a:t>The rationale behind the insignificant impact lies in two possible reasons: </a:t>
            </a:r>
            <a:r>
              <a:rPr lang="en-US" sz="1800" b="1" dirty="0">
                <a:latin typeface="Segoe UI" panose="020B0502040204020203" pitchFamily="34" charset="0"/>
                <a:cs typeface="Segoe UI" panose="020B0502040204020203" pitchFamily="34" charset="0"/>
              </a:rPr>
              <a:t>low concern regarding health risk</a:t>
            </a:r>
            <a:r>
              <a:rPr lang="en-US" sz="1800" dirty="0">
                <a:latin typeface="Segoe UI" panose="020B0502040204020203" pitchFamily="34" charset="0"/>
                <a:cs typeface="Segoe UI" panose="020B0502040204020203" pitchFamily="34" charset="0"/>
              </a:rPr>
              <a:t> as indicated by various surveys and government officials </a:t>
            </a:r>
          </a:p>
          <a:p>
            <a:pPr lvl="1">
              <a:lnSpc>
                <a:spcPct val="100000"/>
              </a:lnSpc>
            </a:pPr>
            <a:r>
              <a:rPr lang="en-US" sz="1400" dirty="0">
                <a:latin typeface="Segoe UI" panose="020B0502040204020203" pitchFamily="34" charset="0"/>
                <a:cs typeface="Segoe UI" panose="020B0502040204020203" pitchFamily="34" charset="0"/>
              </a:rPr>
              <a:t>And </a:t>
            </a:r>
            <a:r>
              <a:rPr lang="en-US" sz="1400" b="1" dirty="0">
                <a:latin typeface="Segoe UI" panose="020B0502040204020203" pitchFamily="34" charset="0"/>
                <a:cs typeface="Segoe UI" panose="020B0502040204020203" pitchFamily="34" charset="0"/>
              </a:rPr>
              <a:t>increasing trend of vote buying practices </a:t>
            </a:r>
            <a:r>
              <a:rPr lang="en-US" sz="1400" dirty="0">
                <a:latin typeface="Segoe UI" panose="020B0502040204020203" pitchFamily="34" charset="0"/>
                <a:cs typeface="Segoe UI" panose="020B0502040204020203" pitchFamily="34" charset="0"/>
              </a:rPr>
              <a:t>possible to become underlying mechanism but we leave the investigation for further study.</a:t>
            </a:r>
          </a:p>
          <a:p>
            <a:pPr>
              <a:lnSpc>
                <a:spcPct val="100000"/>
              </a:lnSpc>
            </a:pPr>
            <a:r>
              <a:rPr lang="en-US" sz="1800" b="1" dirty="0">
                <a:latin typeface="Segoe UI" panose="020B0502040204020203" pitchFamily="34" charset="0"/>
                <a:cs typeface="Segoe UI" panose="020B0502040204020203" pitchFamily="34" charset="0"/>
              </a:rPr>
              <a:t>This study, however, is by no means perfect</a:t>
            </a:r>
            <a:r>
              <a:rPr lang="en-US" sz="1800" dirty="0">
                <a:latin typeface="Segoe UI" panose="020B0502040204020203" pitchFamily="34" charset="0"/>
                <a:cs typeface="Segoe UI" panose="020B0502040204020203" pitchFamily="34" charset="0"/>
              </a:rPr>
              <a:t>. </a:t>
            </a:r>
          </a:p>
          <a:p>
            <a:pPr lvl="1">
              <a:lnSpc>
                <a:spcPct val="100000"/>
              </a:lnSpc>
            </a:pPr>
            <a:r>
              <a:rPr lang="en-US" sz="1400">
                <a:latin typeface="Segoe UI" panose="020B0502040204020203" pitchFamily="34" charset="0"/>
                <a:cs typeface="Segoe UI" panose="020B0502040204020203" pitchFamily="34" charset="0"/>
              </a:rPr>
              <a:t>This </a:t>
            </a:r>
            <a:r>
              <a:rPr lang="en-US" sz="1400" dirty="0">
                <a:latin typeface="Segoe UI" panose="020B0502040204020203" pitchFamily="34" charset="0"/>
                <a:cs typeface="Segoe UI" panose="020B0502040204020203" pitchFamily="34" charset="0"/>
              </a:rPr>
              <a:t>research goes under the assumption that the official COVID incidences figures contain the true numbers</a:t>
            </a:r>
            <a:r>
              <a:rPr lang="en-US" sz="1400">
                <a:latin typeface="Segoe UI" panose="020B0502040204020203" pitchFamily="34" charset="0"/>
                <a:cs typeface="Segoe UI" panose="020B0502040204020203" pitchFamily="34" charset="0"/>
              </a:rPr>
              <a:t>. </a:t>
            </a:r>
          </a:p>
          <a:p>
            <a:pPr lvl="1">
              <a:lnSpc>
                <a:spcPct val="100000"/>
              </a:lnSpc>
            </a:pPr>
            <a:r>
              <a:rPr lang="en-US" sz="1400">
                <a:latin typeface="Segoe UI" panose="020B0502040204020203" pitchFamily="34" charset="0"/>
                <a:cs typeface="Segoe UI" panose="020B0502040204020203" pitchFamily="34" charset="0"/>
              </a:rPr>
              <a:t>Whereas</a:t>
            </a:r>
            <a:r>
              <a:rPr lang="en-US" sz="1400" dirty="0">
                <a:latin typeface="Segoe UI" panose="020B0502040204020203" pitchFamily="34" charset="0"/>
                <a:cs typeface="Segoe UI" panose="020B0502040204020203" pitchFamily="34" charset="0"/>
              </a:rPr>
              <a:t>, it has been proved that there is a large disparity between the official figures and the suggestive numbers in a new study conducted by a group of epidemiologists, potentially changing the dynamics of incidences in the polities studied.</a:t>
            </a:r>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Concluding Remarks</a:t>
            </a:r>
            <a:endParaRPr lang="en-ID" sz="2400" b="1" dirty="0">
              <a:latin typeface="Segoe UI" panose="020B0502040204020203" pitchFamily="34" charset="0"/>
              <a:cs typeface="Segoe UI" panose="020B0502040204020203" pitchFamily="34" charset="0"/>
            </a:endParaRPr>
          </a:p>
        </p:txBody>
      </p:sp>
      <p:sp>
        <p:nvSpPr>
          <p:cNvPr id="7" name="Flowchart: Off-page Connector 6">
            <a:extLst>
              <a:ext uri="{FF2B5EF4-FFF2-40B4-BE49-F238E27FC236}">
                <a16:creationId xmlns:a16="http://schemas.microsoft.com/office/drawing/2014/main" id="{895BAA61-FF44-4893-9404-37960ADC92C1}"/>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Slide Number Placeholder 1">
            <a:extLst>
              <a:ext uri="{FF2B5EF4-FFF2-40B4-BE49-F238E27FC236}">
                <a16:creationId xmlns:a16="http://schemas.microsoft.com/office/drawing/2014/main" id="{DFE98356-3809-4949-A270-83F166E85B57}"/>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25</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825581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523220"/>
          </a:xfrm>
        </p:spPr>
        <p:txBody>
          <a:bodyPr anchor="b">
            <a:normAutofit/>
          </a:bodyPr>
          <a:lstStyle/>
          <a:p>
            <a:r>
              <a:rPr lang="sv-SE" sz="2000" b="1" dirty="0" err="1">
                <a:latin typeface="Segoe UI" panose="020B0502040204020203" pitchFamily="34" charset="0"/>
                <a:cs typeface="Segoe UI" panose="020B0502040204020203" pitchFamily="34" charset="0"/>
              </a:rPr>
              <a:t>Estimation</a:t>
            </a:r>
            <a:r>
              <a:rPr lang="sv-SE" sz="2000" b="1" dirty="0">
                <a:latin typeface="Segoe UI" panose="020B0502040204020203" pitchFamily="34" charset="0"/>
                <a:cs typeface="Segoe UI" panose="020B0502040204020203" pitchFamily="34" charset="0"/>
              </a:rPr>
              <a:t> </a:t>
            </a:r>
            <a:r>
              <a:rPr lang="sv-SE" sz="2000" b="1" dirty="0" err="1">
                <a:latin typeface="Segoe UI" panose="020B0502040204020203" pitchFamily="34" charset="0"/>
                <a:cs typeface="Segoe UI" panose="020B0502040204020203" pitchFamily="34" charset="0"/>
              </a:rPr>
              <a:t>Results</a:t>
            </a:r>
            <a:r>
              <a:rPr lang="sv-SE" sz="2000" b="1" dirty="0">
                <a:latin typeface="Segoe UI" panose="020B0502040204020203" pitchFamily="34" charset="0"/>
                <a:cs typeface="Segoe UI" panose="020B0502040204020203" pitchFamily="34" charset="0"/>
              </a:rPr>
              <a:t> </a:t>
            </a:r>
            <a:r>
              <a:rPr lang="sv-SE" sz="2000" b="1" dirty="0" err="1">
                <a:latin typeface="Segoe UI" panose="020B0502040204020203" pitchFamily="34" charset="0"/>
                <a:cs typeface="Segoe UI" panose="020B0502040204020203" pitchFamily="34" charset="0"/>
              </a:rPr>
              <a:t>of</a:t>
            </a:r>
            <a:r>
              <a:rPr lang="sv-SE" sz="2000" b="1" dirty="0">
                <a:latin typeface="Segoe UI" panose="020B0502040204020203" pitchFamily="34" charset="0"/>
                <a:cs typeface="Segoe UI" panose="020B0502040204020203" pitchFamily="34" charset="0"/>
              </a:rPr>
              <a:t> </a:t>
            </a:r>
            <a:r>
              <a:rPr lang="sv-SE" sz="2000" b="1" dirty="0" err="1">
                <a:latin typeface="Segoe UI" panose="020B0502040204020203" pitchFamily="34" charset="0"/>
                <a:cs typeface="Segoe UI" panose="020B0502040204020203" pitchFamily="34" charset="0"/>
              </a:rPr>
              <a:t>First</a:t>
            </a:r>
            <a:r>
              <a:rPr lang="sv-SE" sz="2000" b="1" dirty="0">
                <a:latin typeface="Segoe UI" panose="020B0502040204020203" pitchFamily="34" charset="0"/>
                <a:cs typeface="Segoe UI" panose="020B0502040204020203" pitchFamily="34" charset="0"/>
              </a:rPr>
              <a:t> </a:t>
            </a:r>
            <a:r>
              <a:rPr lang="sv-SE" sz="2000" b="1" dirty="0" err="1">
                <a:latin typeface="Segoe UI" panose="020B0502040204020203" pitchFamily="34" charset="0"/>
                <a:cs typeface="Segoe UI" panose="020B0502040204020203" pitchFamily="34" charset="0"/>
              </a:rPr>
              <a:t>Differenced</a:t>
            </a:r>
            <a:r>
              <a:rPr lang="sv-SE" sz="2000" b="1" dirty="0">
                <a:latin typeface="Segoe UI" panose="020B0502040204020203" pitchFamily="34" charset="0"/>
                <a:cs typeface="Segoe UI" panose="020B0502040204020203" pitchFamily="34" charset="0"/>
              </a:rPr>
              <a:t> </a:t>
            </a:r>
            <a:r>
              <a:rPr lang="sv-SE" sz="2000" b="1" dirty="0" err="1">
                <a:latin typeface="Segoe UI" panose="020B0502040204020203" pitchFamily="34" charset="0"/>
                <a:cs typeface="Segoe UI" panose="020B0502040204020203" pitchFamily="34" charset="0"/>
              </a:rPr>
              <a:t>specification</a:t>
            </a:r>
            <a:r>
              <a:rPr lang="sv-SE" sz="2000" b="1" dirty="0">
                <a:latin typeface="Segoe UI" panose="020B0502040204020203" pitchFamily="34" charset="0"/>
                <a:cs typeface="Segoe UI" panose="020B0502040204020203" pitchFamily="34" charset="0"/>
              </a:rPr>
              <a:t> (</a:t>
            </a:r>
            <a:r>
              <a:rPr lang="sv-SE" sz="2000" b="1" dirty="0" err="1">
                <a:latin typeface="Segoe UI" panose="020B0502040204020203" pitchFamily="34" charset="0"/>
                <a:cs typeface="Segoe UI" panose="020B0502040204020203" pitchFamily="34" charset="0"/>
              </a:rPr>
              <a:t>with</a:t>
            </a:r>
            <a:r>
              <a:rPr lang="sv-SE" sz="2000" b="1" dirty="0">
                <a:latin typeface="Segoe UI" panose="020B0502040204020203" pitchFamily="34" charset="0"/>
                <a:cs typeface="Segoe UI" panose="020B0502040204020203" pitchFamily="34" charset="0"/>
              </a:rPr>
              <a:t> </a:t>
            </a:r>
            <a:r>
              <a:rPr lang="sv-SE" sz="2000" b="1" dirty="0" err="1">
                <a:latin typeface="Segoe UI" panose="020B0502040204020203" pitchFamily="34" charset="0"/>
                <a:cs typeface="Segoe UI" panose="020B0502040204020203" pitchFamily="34" charset="0"/>
              </a:rPr>
              <a:t>matching</a:t>
            </a:r>
            <a:r>
              <a:rPr lang="sv-SE" sz="2000" b="1" dirty="0">
                <a:latin typeface="Segoe UI" panose="020B0502040204020203" pitchFamily="34" charset="0"/>
                <a:cs typeface="Segoe UI" panose="020B0502040204020203" pitchFamily="34" charset="0"/>
              </a:rPr>
              <a:t>)</a:t>
            </a:r>
            <a:endParaRPr lang="en-ID" sz="2000" b="1" dirty="0">
              <a:latin typeface="Segoe UI" panose="020B0502040204020203" pitchFamily="34" charset="0"/>
              <a:cs typeface="Segoe UI" panose="020B0502040204020203" pitchFamily="34" charset="0"/>
            </a:endParaRPr>
          </a:p>
        </p:txBody>
      </p:sp>
      <p:sp>
        <p:nvSpPr>
          <p:cNvPr id="7" name="Flowchart: Off-page Connector 6">
            <a:extLst>
              <a:ext uri="{FF2B5EF4-FFF2-40B4-BE49-F238E27FC236}">
                <a16:creationId xmlns:a16="http://schemas.microsoft.com/office/drawing/2014/main" id="{15AEE4F5-ED02-4E2A-B0BB-ADA9936316DF}"/>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4" name="Table 3">
            <a:extLst>
              <a:ext uri="{FF2B5EF4-FFF2-40B4-BE49-F238E27FC236}">
                <a16:creationId xmlns:a16="http://schemas.microsoft.com/office/drawing/2014/main" id="{AAB3D16D-6AD3-45B0-9570-D627A2F33B0A}"/>
              </a:ext>
            </a:extLst>
          </p:cNvPr>
          <p:cNvGraphicFramePr>
            <a:graphicFrameLocks noGrp="1"/>
          </p:cNvGraphicFramePr>
          <p:nvPr>
            <p:extLst>
              <p:ext uri="{D42A27DB-BD31-4B8C-83A1-F6EECF244321}">
                <p14:modId xmlns:p14="http://schemas.microsoft.com/office/powerpoint/2010/main" val="497214939"/>
              </p:ext>
            </p:extLst>
          </p:nvPr>
        </p:nvGraphicFramePr>
        <p:xfrm>
          <a:off x="841248" y="904613"/>
          <a:ext cx="10506456" cy="5861093"/>
        </p:xfrm>
        <a:graphic>
          <a:graphicData uri="http://schemas.openxmlformats.org/drawingml/2006/table">
            <a:tbl>
              <a:tblPr/>
              <a:tblGrid>
                <a:gridCol w="3396824">
                  <a:extLst>
                    <a:ext uri="{9D8B030D-6E8A-4147-A177-3AD203B41FA5}">
                      <a16:colId xmlns:a16="http://schemas.microsoft.com/office/drawing/2014/main" val="2695689329"/>
                    </a:ext>
                  </a:extLst>
                </a:gridCol>
                <a:gridCol w="1777408">
                  <a:extLst>
                    <a:ext uri="{9D8B030D-6E8A-4147-A177-3AD203B41FA5}">
                      <a16:colId xmlns:a16="http://schemas.microsoft.com/office/drawing/2014/main" val="4198684128"/>
                    </a:ext>
                  </a:extLst>
                </a:gridCol>
                <a:gridCol w="1777408">
                  <a:extLst>
                    <a:ext uri="{9D8B030D-6E8A-4147-A177-3AD203B41FA5}">
                      <a16:colId xmlns:a16="http://schemas.microsoft.com/office/drawing/2014/main" val="3061127339"/>
                    </a:ext>
                  </a:extLst>
                </a:gridCol>
                <a:gridCol w="1777408">
                  <a:extLst>
                    <a:ext uri="{9D8B030D-6E8A-4147-A177-3AD203B41FA5}">
                      <a16:colId xmlns:a16="http://schemas.microsoft.com/office/drawing/2014/main" val="3980440955"/>
                    </a:ext>
                  </a:extLst>
                </a:gridCol>
                <a:gridCol w="1777408">
                  <a:extLst>
                    <a:ext uri="{9D8B030D-6E8A-4147-A177-3AD203B41FA5}">
                      <a16:colId xmlns:a16="http://schemas.microsoft.com/office/drawing/2014/main" val="3515245977"/>
                    </a:ext>
                  </a:extLst>
                </a:gridCol>
              </a:tblGrid>
              <a:tr h="164368">
                <a:tc>
                  <a:txBody>
                    <a:bodyPr/>
                    <a:lstStyle/>
                    <a:p>
                      <a:pPr algn="l" fontAlgn="b"/>
                      <a:r>
                        <a:rPr lang="en-ID" sz="1200" b="0" i="0" u="none" strike="noStrike" dirty="0">
                          <a:effectLst/>
                          <a:latin typeface="Times New Roman" panose="02020603050405020304" pitchFamily="18" charset="0"/>
                        </a:rPr>
                        <a:t> </a:t>
                      </a:r>
                    </a:p>
                  </a:txBody>
                  <a:tcPr marL="4671" marR="4671" marT="46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ID" sz="1200" b="0" i="0" u="none" strike="noStrike" dirty="0">
                          <a:effectLst/>
                          <a:latin typeface="Times New Roman" panose="02020603050405020304" pitchFamily="18" charset="0"/>
                        </a:rPr>
                        <a:t>(1)</a:t>
                      </a:r>
                    </a:p>
                  </a:txBody>
                  <a:tcPr marL="4671" marR="4671" marT="46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ID" sz="1200" b="0" i="0" u="none" strike="noStrike" dirty="0">
                          <a:effectLst/>
                          <a:latin typeface="Times New Roman" panose="02020603050405020304" pitchFamily="18" charset="0"/>
                        </a:rPr>
                        <a:t>(2)</a:t>
                      </a:r>
                    </a:p>
                  </a:txBody>
                  <a:tcPr marL="4671" marR="4671" marT="46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ID" sz="1200" b="0" i="0" u="none" strike="noStrike" dirty="0">
                          <a:effectLst/>
                          <a:latin typeface="Times New Roman" panose="02020603050405020304" pitchFamily="18" charset="0"/>
                        </a:rPr>
                        <a:t>(3)</a:t>
                      </a:r>
                    </a:p>
                  </a:txBody>
                  <a:tcPr marL="4671" marR="4671" marT="46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ID" sz="1200" b="0" i="0" u="none" strike="noStrike" dirty="0">
                          <a:effectLst/>
                          <a:latin typeface="Times New Roman" panose="02020603050405020304" pitchFamily="18" charset="0"/>
                        </a:rPr>
                        <a:t>(4)</a:t>
                      </a:r>
                    </a:p>
                  </a:txBody>
                  <a:tcPr marL="4671" marR="4671" marT="467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89497708"/>
                  </a:ext>
                </a:extLst>
              </a:tr>
              <a:tr h="164368">
                <a:tc>
                  <a:txBody>
                    <a:bodyPr/>
                    <a:lstStyle/>
                    <a:p>
                      <a:pPr algn="l" fontAlgn="b"/>
                      <a:r>
                        <a:rPr lang="en-ID" sz="1200" b="0" i="0" u="none" strike="noStrike">
                          <a:effectLst/>
                          <a:latin typeface="Times New Roman" panose="02020603050405020304" pitchFamily="18" charset="0"/>
                        </a:rPr>
                        <a:t>VARIABLES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ID" sz="1200" b="0" i="0" u="none" strike="noStrike" dirty="0">
                          <a:effectLst/>
                          <a:latin typeface="Times New Roman" panose="02020603050405020304" pitchFamily="18" charset="0"/>
                        </a:rPr>
                        <a:t>PSM-FD 1</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ID" sz="1200" b="0" i="0" u="none" strike="noStrike" dirty="0">
                          <a:effectLst/>
                          <a:latin typeface="Times New Roman" panose="02020603050405020304" pitchFamily="18" charset="0"/>
                        </a:rPr>
                        <a:t>PSM-FD 2</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ID" sz="1200" b="0" i="0" u="none" strike="noStrike" dirty="0">
                          <a:effectLst/>
                          <a:latin typeface="Times New Roman" panose="02020603050405020304" pitchFamily="18" charset="0"/>
                        </a:rPr>
                        <a:t>PSM-FD 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ID" sz="1200" b="0" i="0" u="none" strike="noStrike">
                          <a:effectLst/>
                          <a:latin typeface="Times New Roman" panose="02020603050405020304" pitchFamily="18" charset="0"/>
                        </a:rPr>
                        <a:t>PSM-FD 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625895"/>
                  </a:ext>
                </a:extLst>
              </a:tr>
              <a:tr h="164368">
                <a:tc>
                  <a:txBody>
                    <a:bodyPr/>
                    <a:lstStyle/>
                    <a:p>
                      <a:pPr algn="l" fontAlgn="b"/>
                      <a:r>
                        <a:rPr lang="en-ID" sz="1200" b="0" i="0" u="none" strike="noStrike" dirty="0">
                          <a:effectLst/>
                          <a:latin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ID" sz="1200" b="0" i="0" u="none" strike="noStrike">
                          <a:effectLst/>
                          <a:latin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ID" sz="1200" b="0" i="0" u="none" strike="noStrike">
                          <a:effectLst/>
                          <a:latin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ID" sz="1200" b="0" i="0" u="none" strike="noStrike">
                          <a:effectLst/>
                          <a:latin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ID" sz="1200" b="0" i="0" u="none" strike="noStrike">
                          <a:effectLst/>
                          <a:latin typeface="Times New Roman" panose="02020603050405020304" pitchFamily="18"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7459592"/>
                  </a:ext>
                </a:extLst>
              </a:tr>
              <a:tr h="164368">
                <a:tc>
                  <a:txBody>
                    <a:bodyPr/>
                    <a:lstStyle/>
                    <a:p>
                      <a:pPr algn="l" fontAlgn="b"/>
                      <a:r>
                        <a:rPr lang="el-GR" sz="1200" b="0" i="0" u="none" strike="noStrike">
                          <a:effectLst/>
                          <a:latin typeface="Times New Roman" panose="02020603050405020304" pitchFamily="18" charset="0"/>
                        </a:rPr>
                        <a:t>Δ </a:t>
                      </a:r>
                      <a:r>
                        <a:rPr lang="en-ID" sz="1200" b="0" i="0" u="none" strike="noStrike">
                          <a:effectLst/>
                          <a:latin typeface="Times New Roman" panose="02020603050405020304" pitchFamily="18" charset="0"/>
                        </a:rPr>
                        <a:t>Time</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0.0550***</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0.0545***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0.0402***</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0.0416***</a:t>
                      </a:r>
                    </a:p>
                  </a:txBody>
                  <a:tcPr marL="6350" marR="6350" marT="6350" marB="0" anchor="b">
                    <a:lnL>
                      <a:noFill/>
                    </a:lnL>
                    <a:lnR>
                      <a:noFill/>
                    </a:lnR>
                    <a:lnT>
                      <a:noFill/>
                    </a:lnT>
                    <a:lnB>
                      <a:noFill/>
                    </a:lnB>
                  </a:tcPr>
                </a:tc>
                <a:extLst>
                  <a:ext uri="{0D108BD9-81ED-4DB2-BD59-A6C34878D82A}">
                    <a16:rowId xmlns:a16="http://schemas.microsoft.com/office/drawing/2014/main" val="2236092269"/>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(0.0106)</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(0.0108)</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(0.0118)</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(0.0123)</a:t>
                      </a:r>
                    </a:p>
                  </a:txBody>
                  <a:tcPr marL="6350" marR="6350" marT="6350" marB="0" anchor="b">
                    <a:lnL>
                      <a:noFill/>
                    </a:lnL>
                    <a:lnR>
                      <a:noFill/>
                    </a:lnR>
                    <a:lnT>
                      <a:noFill/>
                    </a:lnT>
                    <a:lnB>
                      <a:noFill/>
                    </a:lnB>
                  </a:tcPr>
                </a:tc>
                <a:extLst>
                  <a:ext uri="{0D108BD9-81ED-4DB2-BD59-A6C34878D82A}">
                    <a16:rowId xmlns:a16="http://schemas.microsoft.com/office/drawing/2014/main" val="1825396301"/>
                  </a:ext>
                </a:extLst>
              </a:tr>
              <a:tr h="164368">
                <a:tc>
                  <a:txBody>
                    <a:bodyPr/>
                    <a:lstStyle/>
                    <a:p>
                      <a:pPr algn="l" fontAlgn="b"/>
                      <a:r>
                        <a:rPr lang="el-GR" sz="1200" b="0" i="0" u="none" strike="noStrike">
                          <a:effectLst/>
                          <a:latin typeface="Times New Roman" panose="02020603050405020304" pitchFamily="18" charset="0"/>
                        </a:rPr>
                        <a:t>Δ </a:t>
                      </a:r>
                      <a:r>
                        <a:rPr lang="en-ID" sz="1200" b="0" i="0" u="none" strike="noStrike">
                          <a:effectLst/>
                          <a:latin typeface="Times New Roman" panose="02020603050405020304" pitchFamily="18" charset="0"/>
                        </a:rPr>
                        <a:t>COVID</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0.00798</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0.00872</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0.00846</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0.00905</a:t>
                      </a:r>
                    </a:p>
                  </a:txBody>
                  <a:tcPr marL="6350" marR="6350" marT="6350" marB="0" anchor="b">
                    <a:lnL>
                      <a:noFill/>
                    </a:lnL>
                    <a:lnR>
                      <a:noFill/>
                    </a:lnR>
                    <a:lnT>
                      <a:noFill/>
                    </a:lnT>
                    <a:lnB>
                      <a:noFill/>
                    </a:lnB>
                  </a:tcPr>
                </a:tc>
                <a:extLst>
                  <a:ext uri="{0D108BD9-81ED-4DB2-BD59-A6C34878D82A}">
                    <a16:rowId xmlns:a16="http://schemas.microsoft.com/office/drawing/2014/main" val="1980152178"/>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(0.0100)</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(0.0100)</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(0.00988)</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(0.00990)</a:t>
                      </a:r>
                    </a:p>
                  </a:txBody>
                  <a:tcPr marL="6350" marR="6350" marT="6350" marB="0" anchor="b">
                    <a:lnL>
                      <a:noFill/>
                    </a:lnL>
                    <a:lnR>
                      <a:noFill/>
                    </a:lnR>
                    <a:lnT>
                      <a:noFill/>
                    </a:lnT>
                    <a:lnB>
                      <a:noFill/>
                    </a:lnB>
                  </a:tcPr>
                </a:tc>
                <a:extLst>
                  <a:ext uri="{0D108BD9-81ED-4DB2-BD59-A6C34878D82A}">
                    <a16:rowId xmlns:a16="http://schemas.microsoft.com/office/drawing/2014/main" val="2929488159"/>
                  </a:ext>
                </a:extLst>
              </a:tr>
              <a:tr h="164368">
                <a:tc>
                  <a:txBody>
                    <a:bodyPr/>
                    <a:lstStyle/>
                    <a:p>
                      <a:pPr algn="l" fontAlgn="b"/>
                      <a:r>
                        <a:rPr lang="el-GR" sz="1200" b="0" i="0" u="none" strike="noStrike">
                          <a:effectLst/>
                          <a:latin typeface="Times New Roman" panose="02020603050405020304" pitchFamily="18" charset="0"/>
                        </a:rPr>
                        <a:t>Δ </a:t>
                      </a:r>
                      <a:r>
                        <a:rPr lang="en-ID" sz="1200" b="0" i="0" u="none" strike="noStrike">
                          <a:effectLst/>
                          <a:latin typeface="Times New Roman" panose="02020603050405020304" pitchFamily="18" charset="0"/>
                        </a:rPr>
                        <a:t>Density</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3.30e-05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3.81e-05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3.17e-05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3.65e-05</a:t>
                      </a:r>
                    </a:p>
                  </a:txBody>
                  <a:tcPr marL="6350" marR="6350" marT="6350" marB="0" anchor="b">
                    <a:lnL>
                      <a:noFill/>
                    </a:lnL>
                    <a:lnR>
                      <a:noFill/>
                    </a:lnR>
                    <a:lnT>
                      <a:noFill/>
                    </a:lnT>
                    <a:lnB>
                      <a:noFill/>
                    </a:lnB>
                  </a:tcPr>
                </a:tc>
                <a:extLst>
                  <a:ext uri="{0D108BD9-81ED-4DB2-BD59-A6C34878D82A}">
                    <a16:rowId xmlns:a16="http://schemas.microsoft.com/office/drawing/2014/main" val="3030224479"/>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(0.000106)</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(9.44e-05)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(0.000109)</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(9.78e-05)</a:t>
                      </a:r>
                    </a:p>
                  </a:txBody>
                  <a:tcPr marL="6350" marR="6350" marT="6350" marB="0" anchor="b">
                    <a:lnL>
                      <a:noFill/>
                    </a:lnL>
                    <a:lnR>
                      <a:noFill/>
                    </a:lnR>
                    <a:lnT>
                      <a:noFill/>
                    </a:lnT>
                    <a:lnB>
                      <a:noFill/>
                    </a:lnB>
                  </a:tcPr>
                </a:tc>
                <a:extLst>
                  <a:ext uri="{0D108BD9-81ED-4DB2-BD59-A6C34878D82A}">
                    <a16:rowId xmlns:a16="http://schemas.microsoft.com/office/drawing/2014/main" val="927098173"/>
                  </a:ext>
                </a:extLst>
              </a:tr>
              <a:tr h="164368">
                <a:tc>
                  <a:txBody>
                    <a:bodyPr/>
                    <a:lstStyle/>
                    <a:p>
                      <a:pPr algn="l" fontAlgn="b"/>
                      <a:r>
                        <a:rPr lang="el-GR" sz="1200" b="0" i="0" u="none" strike="noStrike">
                          <a:effectLst/>
                          <a:latin typeface="Times New Roman" panose="02020603050405020304" pitchFamily="18" charset="0"/>
                        </a:rPr>
                        <a:t>Δ </a:t>
                      </a:r>
                      <a:r>
                        <a:rPr lang="en-ID" sz="1200" b="0" i="0" u="none" strike="noStrike">
                          <a:effectLst/>
                          <a:latin typeface="Times New Roman" panose="02020603050405020304" pitchFamily="18" charset="0"/>
                        </a:rPr>
                        <a:t>HDI</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0.00231</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0.00244</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extLst>
                  <a:ext uri="{0D108BD9-81ED-4DB2-BD59-A6C34878D82A}">
                    <a16:rowId xmlns:a16="http://schemas.microsoft.com/office/drawing/2014/main" val="1233644208"/>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(0.00195)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(0.00189)</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extLst>
                  <a:ext uri="{0D108BD9-81ED-4DB2-BD59-A6C34878D82A}">
                    <a16:rowId xmlns:a16="http://schemas.microsoft.com/office/drawing/2014/main" val="466300986"/>
                  </a:ext>
                </a:extLst>
              </a:tr>
              <a:tr h="164368">
                <a:tc>
                  <a:txBody>
                    <a:bodyPr/>
                    <a:lstStyle/>
                    <a:p>
                      <a:pPr algn="l" fontAlgn="b"/>
                      <a:r>
                        <a:rPr lang="en-US" sz="1200" b="0" i="0" u="none" strike="noStrike">
                          <a:effectLst/>
                          <a:latin typeface="Times New Roman" panose="02020603050405020304" pitchFamily="18" charset="0"/>
                        </a:rPr>
                        <a:t>Δ Mean Years of Schooling</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0.0310**</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0.0283*</a:t>
                      </a:r>
                    </a:p>
                  </a:txBody>
                  <a:tcPr marL="6350" marR="6350" marT="6350" marB="0" anchor="b">
                    <a:lnL>
                      <a:noFill/>
                    </a:lnL>
                    <a:lnR>
                      <a:noFill/>
                    </a:lnR>
                    <a:lnT>
                      <a:noFill/>
                    </a:lnT>
                    <a:lnB>
                      <a:noFill/>
                    </a:lnB>
                  </a:tcPr>
                </a:tc>
                <a:extLst>
                  <a:ext uri="{0D108BD9-81ED-4DB2-BD59-A6C34878D82A}">
                    <a16:rowId xmlns:a16="http://schemas.microsoft.com/office/drawing/2014/main" val="2398565320"/>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(0.0153)</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(0.0152)</a:t>
                      </a:r>
                    </a:p>
                  </a:txBody>
                  <a:tcPr marL="6350" marR="6350" marT="6350" marB="0" anchor="b">
                    <a:lnL>
                      <a:noFill/>
                    </a:lnL>
                    <a:lnR>
                      <a:noFill/>
                    </a:lnR>
                    <a:lnT>
                      <a:noFill/>
                    </a:lnT>
                    <a:lnB>
                      <a:noFill/>
                    </a:lnB>
                  </a:tcPr>
                </a:tc>
                <a:extLst>
                  <a:ext uri="{0D108BD9-81ED-4DB2-BD59-A6C34878D82A}">
                    <a16:rowId xmlns:a16="http://schemas.microsoft.com/office/drawing/2014/main" val="3395690839"/>
                  </a:ext>
                </a:extLst>
              </a:tr>
              <a:tr h="164368">
                <a:tc>
                  <a:txBody>
                    <a:bodyPr/>
                    <a:lstStyle/>
                    <a:p>
                      <a:pPr algn="l" fontAlgn="b"/>
                      <a:r>
                        <a:rPr lang="el-GR" sz="1200" b="0" i="0" u="none" strike="noStrike">
                          <a:effectLst/>
                          <a:latin typeface="Times New Roman" panose="02020603050405020304" pitchFamily="18" charset="0"/>
                        </a:rPr>
                        <a:t>Δ </a:t>
                      </a:r>
                      <a:r>
                        <a:rPr lang="en-ID" sz="1200" b="0" i="0" u="none" strike="noStrike">
                          <a:effectLst/>
                          <a:latin typeface="Times New Roman" panose="02020603050405020304" pitchFamily="18" charset="0"/>
                        </a:rPr>
                        <a:t>Unemployment</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-0.0126</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-0.0293</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-0.00771</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-0.0209</a:t>
                      </a:r>
                    </a:p>
                  </a:txBody>
                  <a:tcPr marL="6350" marR="6350" marT="6350" marB="0" anchor="b">
                    <a:lnL>
                      <a:noFill/>
                    </a:lnL>
                    <a:lnR>
                      <a:noFill/>
                    </a:lnR>
                    <a:lnT>
                      <a:noFill/>
                    </a:lnT>
                    <a:lnB>
                      <a:noFill/>
                    </a:lnB>
                  </a:tcPr>
                </a:tc>
                <a:extLst>
                  <a:ext uri="{0D108BD9-81ED-4DB2-BD59-A6C34878D82A}">
                    <a16:rowId xmlns:a16="http://schemas.microsoft.com/office/drawing/2014/main" val="3635020613"/>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(0.211)</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(0.210)</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(0.208)</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(0.207)</a:t>
                      </a:r>
                    </a:p>
                  </a:txBody>
                  <a:tcPr marL="6350" marR="6350" marT="6350" marB="0" anchor="b">
                    <a:lnL>
                      <a:noFill/>
                    </a:lnL>
                    <a:lnR>
                      <a:noFill/>
                    </a:lnR>
                    <a:lnT>
                      <a:noFill/>
                    </a:lnT>
                    <a:lnB>
                      <a:noFill/>
                    </a:lnB>
                  </a:tcPr>
                </a:tc>
                <a:extLst>
                  <a:ext uri="{0D108BD9-81ED-4DB2-BD59-A6C34878D82A}">
                    <a16:rowId xmlns:a16="http://schemas.microsoft.com/office/drawing/2014/main" val="3964661780"/>
                  </a:ext>
                </a:extLst>
              </a:tr>
              <a:tr h="164368">
                <a:tc>
                  <a:txBody>
                    <a:bodyPr/>
                    <a:lstStyle/>
                    <a:p>
                      <a:pPr algn="l" fontAlgn="b"/>
                      <a:r>
                        <a:rPr lang="en-US" sz="1200" b="0" i="0" u="none" strike="noStrike">
                          <a:effectLst/>
                          <a:latin typeface="Times New Roman" panose="02020603050405020304" pitchFamily="18" charset="0"/>
                        </a:rPr>
                        <a:t>Δ Number of Polling Stations</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2.37e-05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1.87e-05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2.53e-05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2.03e-05</a:t>
                      </a:r>
                    </a:p>
                  </a:txBody>
                  <a:tcPr marL="6350" marR="6350" marT="6350" marB="0" anchor="b">
                    <a:lnL>
                      <a:noFill/>
                    </a:lnL>
                    <a:lnR>
                      <a:noFill/>
                    </a:lnR>
                    <a:lnT>
                      <a:noFill/>
                    </a:lnT>
                    <a:lnB>
                      <a:noFill/>
                    </a:lnB>
                  </a:tcPr>
                </a:tc>
                <a:extLst>
                  <a:ext uri="{0D108BD9-81ED-4DB2-BD59-A6C34878D82A}">
                    <a16:rowId xmlns:a16="http://schemas.microsoft.com/office/drawing/2014/main" val="4261996910"/>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(2.19e-05)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(2.04e-05)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(2.17e-05)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(2.02e-05)</a:t>
                      </a:r>
                    </a:p>
                  </a:txBody>
                  <a:tcPr marL="6350" marR="6350" marT="6350" marB="0" anchor="b">
                    <a:lnL>
                      <a:noFill/>
                    </a:lnL>
                    <a:lnR>
                      <a:noFill/>
                    </a:lnR>
                    <a:lnT>
                      <a:noFill/>
                    </a:lnT>
                    <a:lnB>
                      <a:noFill/>
                    </a:lnB>
                  </a:tcPr>
                </a:tc>
                <a:extLst>
                  <a:ext uri="{0D108BD9-81ED-4DB2-BD59-A6C34878D82A}">
                    <a16:rowId xmlns:a16="http://schemas.microsoft.com/office/drawing/2014/main" val="1021319371"/>
                  </a:ext>
                </a:extLst>
              </a:tr>
              <a:tr h="164368">
                <a:tc>
                  <a:txBody>
                    <a:bodyPr/>
                    <a:lstStyle/>
                    <a:p>
                      <a:pPr algn="l" fontAlgn="b"/>
                      <a:r>
                        <a:rPr lang="el-GR" sz="1200" b="0" i="0" u="none" strike="noStrike">
                          <a:effectLst/>
                          <a:latin typeface="Times New Roman" panose="02020603050405020304" pitchFamily="18" charset="0"/>
                        </a:rPr>
                        <a:t>Δ </a:t>
                      </a:r>
                      <a:r>
                        <a:rPr lang="en-ID" sz="1200" b="0" i="0" u="none" strike="noStrike">
                          <a:effectLst/>
                          <a:latin typeface="Times New Roman" panose="02020603050405020304" pitchFamily="18" charset="0"/>
                        </a:rPr>
                        <a:t>Incumbents Head-to-Head</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-0.0125*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-0.0131*</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-0.0128*</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-0.0134*</a:t>
                      </a:r>
                    </a:p>
                  </a:txBody>
                  <a:tcPr marL="6350" marR="6350" marT="6350" marB="0" anchor="b">
                    <a:lnL>
                      <a:noFill/>
                    </a:lnL>
                    <a:lnR>
                      <a:noFill/>
                    </a:lnR>
                    <a:lnT>
                      <a:noFill/>
                    </a:lnT>
                    <a:lnB>
                      <a:noFill/>
                    </a:lnB>
                  </a:tcPr>
                </a:tc>
                <a:extLst>
                  <a:ext uri="{0D108BD9-81ED-4DB2-BD59-A6C34878D82A}">
                    <a16:rowId xmlns:a16="http://schemas.microsoft.com/office/drawing/2014/main" val="71727862"/>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(0.00742)</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(0.00737)</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(0.00734)</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(0.00730)</a:t>
                      </a:r>
                    </a:p>
                  </a:txBody>
                  <a:tcPr marL="6350" marR="6350" marT="6350" marB="0" anchor="b">
                    <a:lnL>
                      <a:noFill/>
                    </a:lnL>
                    <a:lnR>
                      <a:noFill/>
                    </a:lnR>
                    <a:lnT>
                      <a:noFill/>
                    </a:lnT>
                    <a:lnB>
                      <a:noFill/>
                    </a:lnB>
                  </a:tcPr>
                </a:tc>
                <a:extLst>
                  <a:ext uri="{0D108BD9-81ED-4DB2-BD59-A6C34878D82A}">
                    <a16:rowId xmlns:a16="http://schemas.microsoft.com/office/drawing/2014/main" val="744727276"/>
                  </a:ext>
                </a:extLst>
              </a:tr>
              <a:tr h="164368">
                <a:tc>
                  <a:txBody>
                    <a:bodyPr/>
                    <a:lstStyle/>
                    <a:p>
                      <a:pPr algn="l" fontAlgn="b"/>
                      <a:r>
                        <a:rPr lang="el-GR" sz="1200" b="0" i="0" u="none" strike="noStrike">
                          <a:effectLst/>
                          <a:latin typeface="Times New Roman" panose="02020603050405020304" pitchFamily="18" charset="0"/>
                        </a:rPr>
                        <a:t>Δ </a:t>
                      </a:r>
                      <a:r>
                        <a:rPr lang="en-ID" sz="1200" b="0" i="0" u="none" strike="noStrike">
                          <a:effectLst/>
                          <a:latin typeface="Times New Roman" panose="02020603050405020304" pitchFamily="18" charset="0"/>
                        </a:rPr>
                        <a:t>Coalition Gap</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-0.000260*</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-0.000251*</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extLst>
                  <a:ext uri="{0D108BD9-81ED-4DB2-BD59-A6C34878D82A}">
                    <a16:rowId xmlns:a16="http://schemas.microsoft.com/office/drawing/2014/main" val="3968445976"/>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(0.000153)</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(0.000150)</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extLst>
                  <a:ext uri="{0D108BD9-81ED-4DB2-BD59-A6C34878D82A}">
                    <a16:rowId xmlns:a16="http://schemas.microsoft.com/office/drawing/2014/main" val="1321382330"/>
                  </a:ext>
                </a:extLst>
              </a:tr>
              <a:tr h="164368">
                <a:tc>
                  <a:txBody>
                    <a:bodyPr/>
                    <a:lstStyle/>
                    <a:p>
                      <a:pPr algn="l" fontAlgn="b"/>
                      <a:r>
                        <a:rPr lang="el-GR" sz="1200" b="0" i="0" u="none" strike="noStrike">
                          <a:effectLst/>
                          <a:latin typeface="Times New Roman" panose="02020603050405020304" pitchFamily="18" charset="0"/>
                        </a:rPr>
                        <a:t>Δ </a:t>
                      </a:r>
                      <a:r>
                        <a:rPr lang="en-ID" sz="1200" b="0" i="0" u="none" strike="noStrike">
                          <a:effectLst/>
                          <a:latin typeface="Times New Roman" panose="02020603050405020304" pitchFamily="18" charset="0"/>
                        </a:rPr>
                        <a:t>Multiple Candidates</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0.0460***</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0.0439***</a:t>
                      </a:r>
                    </a:p>
                  </a:txBody>
                  <a:tcPr marL="6350" marR="6350" marT="6350" marB="0" anchor="b">
                    <a:lnL>
                      <a:noFill/>
                    </a:lnL>
                    <a:lnR>
                      <a:noFill/>
                    </a:lnR>
                    <a:lnT>
                      <a:noFill/>
                    </a:lnT>
                    <a:lnB>
                      <a:noFill/>
                    </a:lnB>
                  </a:tcPr>
                </a:tc>
                <a:extLst>
                  <a:ext uri="{0D108BD9-81ED-4DB2-BD59-A6C34878D82A}">
                    <a16:rowId xmlns:a16="http://schemas.microsoft.com/office/drawing/2014/main" val="3845740262"/>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(0.0135)</a:t>
                      </a: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(0.0134)</a:t>
                      </a:r>
                    </a:p>
                  </a:txBody>
                  <a:tcPr marL="6350" marR="6350" marT="6350" marB="0" anchor="b">
                    <a:lnL>
                      <a:noFill/>
                    </a:lnL>
                    <a:lnR>
                      <a:noFill/>
                    </a:lnR>
                    <a:lnT>
                      <a:noFill/>
                    </a:lnT>
                    <a:lnB>
                      <a:noFill/>
                    </a:lnB>
                  </a:tcPr>
                </a:tc>
                <a:extLst>
                  <a:ext uri="{0D108BD9-81ED-4DB2-BD59-A6C34878D82A}">
                    <a16:rowId xmlns:a16="http://schemas.microsoft.com/office/drawing/2014/main" val="3530537816"/>
                  </a:ext>
                </a:extLst>
              </a:tr>
              <a:tr h="164368">
                <a:tc>
                  <a:txBody>
                    <a:bodyPr/>
                    <a:lstStyle/>
                    <a:p>
                      <a:pPr algn="l" fontAlgn="b"/>
                      <a:r>
                        <a:rPr lang="en-ID" sz="1200" b="0" i="0" u="none" strike="noStrike">
                          <a:effectLst/>
                          <a:latin typeface="Times New Roman" panose="02020603050405020304" pitchFamily="18" charset="0"/>
                        </a:rPr>
                        <a:t>Constant</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0.559***</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0.504***</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0.478***</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0.454***</a:t>
                      </a:r>
                    </a:p>
                  </a:txBody>
                  <a:tcPr marL="6350" marR="6350" marT="6350" marB="0" anchor="b">
                    <a:lnL>
                      <a:noFill/>
                    </a:lnL>
                    <a:lnR>
                      <a:noFill/>
                    </a:lnR>
                    <a:lnT>
                      <a:noFill/>
                    </a:lnT>
                    <a:lnB>
                      <a:noFill/>
                    </a:lnB>
                  </a:tcPr>
                </a:tc>
                <a:extLst>
                  <a:ext uri="{0D108BD9-81ED-4DB2-BD59-A6C34878D82A}">
                    <a16:rowId xmlns:a16="http://schemas.microsoft.com/office/drawing/2014/main" val="559794021"/>
                  </a:ext>
                </a:extLst>
              </a:tr>
              <a:tr h="164368">
                <a:tc>
                  <a:txBody>
                    <a:bodyPr/>
                    <a:lstStyle/>
                    <a:p>
                      <a:pPr algn="l"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(0.125)</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(0.121)</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(0.114)</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(0.114)</a:t>
                      </a:r>
                    </a:p>
                  </a:txBody>
                  <a:tcPr marL="6350" marR="6350" marT="6350" marB="0" anchor="b">
                    <a:lnL>
                      <a:noFill/>
                    </a:lnL>
                    <a:lnR>
                      <a:noFill/>
                    </a:lnR>
                    <a:lnT>
                      <a:noFill/>
                    </a:lnT>
                    <a:lnB>
                      <a:noFill/>
                    </a:lnB>
                  </a:tcPr>
                </a:tc>
                <a:extLst>
                  <a:ext uri="{0D108BD9-81ED-4DB2-BD59-A6C34878D82A}">
                    <a16:rowId xmlns:a16="http://schemas.microsoft.com/office/drawing/2014/main" val="3007655593"/>
                  </a:ext>
                </a:extLst>
              </a:tr>
              <a:tr h="164368">
                <a:tc>
                  <a:txBody>
                    <a:bodyPr/>
                    <a:lstStyle/>
                    <a:p>
                      <a:pPr algn="l" fontAlgn="b"/>
                      <a:endParaRPr lang="en-ID" sz="1200" b="0" i="0" u="none" strike="noStrike" dirty="0">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tc>
                  <a:txBody>
                    <a:bodyPr/>
                    <a:lstStyle/>
                    <a:p>
                      <a:pPr algn="ctr" fontAlgn="b"/>
                      <a:endParaRPr lang="en-ID" sz="1200" b="0" i="0" u="none" strike="noStrike">
                        <a:effectLst/>
                        <a:latin typeface="Times New Roman" panose="02020603050405020304" pitchFamily="18" charset="0"/>
                      </a:endParaRPr>
                    </a:p>
                  </a:txBody>
                  <a:tcPr marL="6350" marR="6350" marT="6350" marB="0" anchor="b">
                    <a:lnL>
                      <a:noFill/>
                    </a:lnL>
                    <a:lnR>
                      <a:noFill/>
                    </a:lnR>
                    <a:lnT>
                      <a:noFill/>
                    </a:lnT>
                    <a:lnB>
                      <a:noFill/>
                    </a:lnB>
                  </a:tcPr>
                </a:tc>
                <a:extLst>
                  <a:ext uri="{0D108BD9-81ED-4DB2-BD59-A6C34878D82A}">
                    <a16:rowId xmlns:a16="http://schemas.microsoft.com/office/drawing/2014/main" val="238136676"/>
                  </a:ext>
                </a:extLst>
              </a:tr>
              <a:tr h="164368">
                <a:tc>
                  <a:txBody>
                    <a:bodyPr/>
                    <a:lstStyle/>
                    <a:p>
                      <a:pPr algn="l" fontAlgn="b"/>
                      <a:r>
                        <a:rPr lang="en-ID" sz="1200" b="0" i="0" u="none" strike="noStrike">
                          <a:effectLst/>
                          <a:latin typeface="Times New Roman" panose="02020603050405020304" pitchFamily="18" charset="0"/>
                        </a:rPr>
                        <a:t>Observations</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372</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372</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372</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372</a:t>
                      </a:r>
                    </a:p>
                  </a:txBody>
                  <a:tcPr marL="6350" marR="6350" marT="6350" marB="0" anchor="b">
                    <a:lnL>
                      <a:noFill/>
                    </a:lnL>
                    <a:lnR>
                      <a:noFill/>
                    </a:lnR>
                    <a:lnT>
                      <a:noFill/>
                    </a:lnT>
                    <a:lnB>
                      <a:noFill/>
                    </a:lnB>
                  </a:tcPr>
                </a:tc>
                <a:extLst>
                  <a:ext uri="{0D108BD9-81ED-4DB2-BD59-A6C34878D82A}">
                    <a16:rowId xmlns:a16="http://schemas.microsoft.com/office/drawing/2014/main" val="2706628062"/>
                  </a:ext>
                </a:extLst>
              </a:tr>
              <a:tr h="164368">
                <a:tc>
                  <a:txBody>
                    <a:bodyPr/>
                    <a:lstStyle/>
                    <a:p>
                      <a:pPr algn="l" fontAlgn="b"/>
                      <a:r>
                        <a:rPr lang="en-ID" sz="1200" b="0" i="0" u="none" strike="noStrike">
                          <a:effectLst/>
                          <a:latin typeface="Times New Roman" panose="02020603050405020304" pitchFamily="18" charset="0"/>
                        </a:rPr>
                        <a:t>R-squared</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0.566</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0.580</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0.572</a:t>
                      </a:r>
                    </a:p>
                  </a:txBody>
                  <a:tcPr marL="6350" marR="6350" marT="6350" marB="0" anchor="b">
                    <a:lnL>
                      <a:noFill/>
                    </a:lnL>
                    <a:lnR>
                      <a:noFill/>
                    </a:lnR>
                    <a:lnT>
                      <a:noFill/>
                    </a:lnT>
                    <a:lnB>
                      <a:noFill/>
                    </a:lnB>
                  </a:tcPr>
                </a:tc>
                <a:tc>
                  <a:txBody>
                    <a:bodyPr/>
                    <a:lstStyle/>
                    <a:p>
                      <a:pPr algn="ctr" fontAlgn="b"/>
                      <a:r>
                        <a:rPr lang="en-ID" sz="1200" b="0" i="0" u="none" strike="noStrike">
                          <a:effectLst/>
                          <a:latin typeface="Times New Roman" panose="02020603050405020304" pitchFamily="18" charset="0"/>
                        </a:rPr>
                        <a:t>0.585</a:t>
                      </a:r>
                    </a:p>
                  </a:txBody>
                  <a:tcPr marL="6350" marR="6350" marT="6350" marB="0" anchor="b">
                    <a:lnL>
                      <a:noFill/>
                    </a:lnL>
                    <a:lnR>
                      <a:noFill/>
                    </a:lnR>
                    <a:lnT>
                      <a:noFill/>
                    </a:lnT>
                    <a:lnB>
                      <a:noFill/>
                    </a:lnB>
                  </a:tcPr>
                </a:tc>
                <a:extLst>
                  <a:ext uri="{0D108BD9-81ED-4DB2-BD59-A6C34878D82A}">
                    <a16:rowId xmlns:a16="http://schemas.microsoft.com/office/drawing/2014/main" val="3970635833"/>
                  </a:ext>
                </a:extLst>
              </a:tr>
              <a:tr h="164368">
                <a:tc>
                  <a:txBody>
                    <a:bodyPr/>
                    <a:lstStyle/>
                    <a:p>
                      <a:pPr algn="l" fontAlgn="b"/>
                      <a:r>
                        <a:rPr lang="en-ID" sz="1200" b="0" i="0" u="none" strike="noStrike">
                          <a:effectLst/>
                          <a:latin typeface="Times New Roman" panose="02020603050405020304" pitchFamily="18" charset="0"/>
                        </a:rPr>
                        <a:t>Number of Polities</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ID" sz="1200" b="0" i="0" u="none" strike="noStrike">
                          <a:effectLst/>
                          <a:latin typeface="Times New Roman" panose="02020603050405020304" pitchFamily="18" charset="0"/>
                        </a:rPr>
                        <a:t>186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ID" sz="1200" b="0" i="0" u="none" strike="noStrike">
                          <a:effectLst/>
                          <a:latin typeface="Times New Roman" panose="02020603050405020304" pitchFamily="18" charset="0"/>
                        </a:rPr>
                        <a:t>186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ID" sz="1200" b="0" i="0" u="none" strike="noStrike">
                          <a:effectLst/>
                          <a:latin typeface="Times New Roman" panose="02020603050405020304" pitchFamily="18" charset="0"/>
                        </a:rPr>
                        <a:t>186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ID" sz="1200" b="0" i="0" u="none" strike="noStrike" dirty="0">
                          <a:effectLst/>
                          <a:latin typeface="Times New Roman" panose="02020603050405020304" pitchFamily="18" charset="0"/>
                        </a:rPr>
                        <a:t>186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3726722"/>
                  </a:ext>
                </a:extLst>
              </a:tr>
              <a:tr h="164368">
                <a:tc>
                  <a:txBody>
                    <a:bodyPr/>
                    <a:lstStyle/>
                    <a:p>
                      <a:pPr algn="l" fontAlgn="b"/>
                      <a:r>
                        <a:rPr lang="en-ID" sz="1200" b="0" i="0" u="none" strike="noStrike">
                          <a:effectLst/>
                          <a:latin typeface="Times New Roman" panose="02020603050405020304" pitchFamily="18" charset="0"/>
                        </a:rPr>
                        <a:t>Robust standard errors in parentheses</a:t>
                      </a:r>
                    </a:p>
                  </a:txBody>
                  <a:tcPr marL="4671" marR="4671" marT="467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ID" sz="1200" b="0" i="0" u="none" strike="noStrike">
                        <a:effectLst/>
                        <a:latin typeface="Times New Roman" panose="02020603050405020304" pitchFamily="18" charset="0"/>
                      </a:endParaRPr>
                    </a:p>
                  </a:txBody>
                  <a:tcPr marL="4671" marR="4671" marT="467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ID" sz="1200" b="0" i="0" u="none" strike="noStrike" dirty="0">
                        <a:effectLst/>
                        <a:latin typeface="Times New Roman" panose="02020603050405020304" pitchFamily="18" charset="0"/>
                      </a:endParaRPr>
                    </a:p>
                  </a:txBody>
                  <a:tcPr marL="4671" marR="4671" marT="467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ID" sz="1200" b="0" i="0" u="none" strike="noStrike">
                        <a:effectLst/>
                        <a:latin typeface="Times New Roman" panose="02020603050405020304" pitchFamily="18" charset="0"/>
                      </a:endParaRPr>
                    </a:p>
                  </a:txBody>
                  <a:tcPr marL="4671" marR="4671" marT="467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ID" sz="1200" b="0" i="0" u="none" strike="noStrike" dirty="0">
                        <a:effectLst/>
                        <a:latin typeface="Times New Roman" panose="02020603050405020304" pitchFamily="18" charset="0"/>
                      </a:endParaRPr>
                    </a:p>
                  </a:txBody>
                  <a:tcPr marL="4671" marR="4671" marT="4671"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33004785"/>
                  </a:ext>
                </a:extLst>
              </a:tr>
              <a:tr h="164368">
                <a:tc>
                  <a:txBody>
                    <a:bodyPr/>
                    <a:lstStyle/>
                    <a:p>
                      <a:pPr algn="l" fontAlgn="b"/>
                      <a:r>
                        <a:rPr lang="nn-NO" sz="1200" b="0" i="0" u="none" strike="noStrike">
                          <a:effectLst/>
                          <a:latin typeface="Times New Roman" panose="02020603050405020304" pitchFamily="18" charset="0"/>
                        </a:rPr>
                        <a:t>*** p&lt;0.01, ** p&lt;0.05, * p&lt;0.1</a:t>
                      </a:r>
                    </a:p>
                  </a:txBody>
                  <a:tcPr marL="4671" marR="4671" marT="4671" marB="0" anchor="b">
                    <a:lnL>
                      <a:noFill/>
                    </a:lnL>
                    <a:lnR>
                      <a:noFill/>
                    </a:lnR>
                    <a:lnT>
                      <a:noFill/>
                    </a:lnT>
                    <a:lnB>
                      <a:noFill/>
                    </a:lnB>
                  </a:tcPr>
                </a:tc>
                <a:tc>
                  <a:txBody>
                    <a:bodyPr/>
                    <a:lstStyle/>
                    <a:p>
                      <a:pPr algn="l" fontAlgn="b"/>
                      <a:endParaRPr lang="en-ID" sz="1200" b="0" i="0" u="none" strike="noStrike">
                        <a:effectLst/>
                        <a:latin typeface="Times New Roman" panose="02020603050405020304" pitchFamily="18" charset="0"/>
                      </a:endParaRPr>
                    </a:p>
                  </a:txBody>
                  <a:tcPr marL="4671" marR="4671" marT="4671" marB="0" anchor="b">
                    <a:lnL>
                      <a:noFill/>
                    </a:lnL>
                    <a:lnR>
                      <a:noFill/>
                    </a:lnR>
                    <a:lnT>
                      <a:noFill/>
                    </a:lnT>
                    <a:lnB>
                      <a:noFill/>
                    </a:lnB>
                  </a:tcPr>
                </a:tc>
                <a:tc>
                  <a:txBody>
                    <a:bodyPr/>
                    <a:lstStyle/>
                    <a:p>
                      <a:pPr algn="l" fontAlgn="b"/>
                      <a:endParaRPr lang="en-ID" sz="1200" b="0" i="0" u="none" strike="noStrike">
                        <a:effectLst/>
                        <a:latin typeface="Times New Roman" panose="02020603050405020304" pitchFamily="18" charset="0"/>
                      </a:endParaRPr>
                    </a:p>
                  </a:txBody>
                  <a:tcPr marL="4671" marR="4671" marT="4671" marB="0" anchor="b">
                    <a:lnL>
                      <a:noFill/>
                    </a:lnL>
                    <a:lnR>
                      <a:noFill/>
                    </a:lnR>
                    <a:lnT>
                      <a:noFill/>
                    </a:lnT>
                    <a:lnB>
                      <a:noFill/>
                    </a:lnB>
                  </a:tcPr>
                </a:tc>
                <a:tc>
                  <a:txBody>
                    <a:bodyPr/>
                    <a:lstStyle/>
                    <a:p>
                      <a:pPr algn="l" fontAlgn="b"/>
                      <a:endParaRPr lang="en-ID" sz="1200" b="0" i="0" u="none" strike="noStrike" dirty="0">
                        <a:effectLst/>
                        <a:latin typeface="Times New Roman" panose="02020603050405020304" pitchFamily="18" charset="0"/>
                      </a:endParaRPr>
                    </a:p>
                  </a:txBody>
                  <a:tcPr marL="4671" marR="4671" marT="4671" marB="0" anchor="b">
                    <a:lnL>
                      <a:noFill/>
                    </a:lnL>
                    <a:lnR>
                      <a:noFill/>
                    </a:lnR>
                    <a:lnT>
                      <a:noFill/>
                    </a:lnT>
                    <a:lnB>
                      <a:noFill/>
                    </a:lnB>
                  </a:tcPr>
                </a:tc>
                <a:tc>
                  <a:txBody>
                    <a:bodyPr/>
                    <a:lstStyle/>
                    <a:p>
                      <a:pPr algn="l" fontAlgn="b"/>
                      <a:endParaRPr lang="en-ID" sz="1200" b="0" i="0" u="none" strike="noStrike" dirty="0">
                        <a:effectLst/>
                        <a:latin typeface="Times New Roman" panose="02020603050405020304" pitchFamily="18" charset="0"/>
                      </a:endParaRPr>
                    </a:p>
                  </a:txBody>
                  <a:tcPr marL="4671" marR="4671" marT="4671" marB="0" anchor="b">
                    <a:lnL>
                      <a:noFill/>
                    </a:lnL>
                    <a:lnR>
                      <a:noFill/>
                    </a:lnR>
                    <a:lnT>
                      <a:noFill/>
                    </a:lnT>
                    <a:lnB>
                      <a:noFill/>
                    </a:lnB>
                  </a:tcPr>
                </a:tc>
                <a:extLst>
                  <a:ext uri="{0D108BD9-81ED-4DB2-BD59-A6C34878D82A}">
                    <a16:rowId xmlns:a16="http://schemas.microsoft.com/office/drawing/2014/main" val="3453568762"/>
                  </a:ext>
                </a:extLst>
              </a:tr>
            </a:tbl>
          </a:graphicData>
        </a:graphic>
      </p:graphicFrame>
      <p:sp>
        <p:nvSpPr>
          <p:cNvPr id="10" name="Rectangle 9">
            <a:extLst>
              <a:ext uri="{FF2B5EF4-FFF2-40B4-BE49-F238E27FC236}">
                <a16:creationId xmlns:a16="http://schemas.microsoft.com/office/drawing/2014/main" id="{4897A7B0-5F4A-40B2-8042-729916C9C167}"/>
              </a:ext>
            </a:extLst>
          </p:cNvPr>
          <p:cNvSpPr/>
          <p:nvPr/>
        </p:nvSpPr>
        <p:spPr>
          <a:xfrm>
            <a:off x="841248" y="1850571"/>
            <a:ext cx="10506456" cy="195943"/>
          </a:xfrm>
          <a:prstGeom prst="rect">
            <a:avLst/>
          </a:prstGeom>
          <a:noFill/>
          <a:ln w="38100">
            <a:solidFill>
              <a:srgbClr val="D39F6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8" name="Slide Number Placeholder 1">
            <a:extLst>
              <a:ext uri="{FF2B5EF4-FFF2-40B4-BE49-F238E27FC236}">
                <a16:creationId xmlns:a16="http://schemas.microsoft.com/office/drawing/2014/main" id="{CF1D1FB9-A579-4EAF-A264-289CD9BC8367}"/>
              </a:ext>
            </a:extLst>
          </p:cNvPr>
          <p:cNvSpPr txBox="1">
            <a:spLocks/>
          </p:cNvSpPr>
          <p:nvPr/>
        </p:nvSpPr>
        <p:spPr>
          <a:xfrm>
            <a:off x="10587210" y="218096"/>
            <a:ext cx="760494" cy="10149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EEC2532-2869-4C51-AC6F-531F323ABB85}" type="slidenum">
              <a:rPr lang="en-ID" sz="2800" smtClean="0">
                <a:solidFill>
                  <a:schemeClr val="bg2"/>
                </a:solidFill>
                <a:latin typeface="Bembo" panose="02020502050201020203" pitchFamily="18" charset="0"/>
              </a:rPr>
              <a:pPr algn="ctr"/>
              <a:t>26</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316321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Content Placeholder 5">
            <a:extLst>
              <a:ext uri="{FF2B5EF4-FFF2-40B4-BE49-F238E27FC236}">
                <a16:creationId xmlns:a16="http://schemas.microsoft.com/office/drawing/2014/main" id="{E2142692-ADB9-43E2-8CC2-475964728D04}"/>
              </a:ext>
            </a:extLst>
          </p:cNvPr>
          <p:cNvSpPr>
            <a:spLocks noGrp="1"/>
          </p:cNvSpPr>
          <p:nvPr>
            <p:ph idx="1"/>
          </p:nvPr>
        </p:nvSpPr>
        <p:spPr>
          <a:xfrm>
            <a:off x="838200" y="1628854"/>
            <a:ext cx="10515600" cy="4351338"/>
          </a:xfrm>
        </p:spPr>
        <p:txBody>
          <a:bodyPr numCol="1">
            <a:noAutofit/>
          </a:bodyPr>
          <a:lstStyle/>
          <a:p>
            <a:pPr>
              <a:lnSpc>
                <a:spcPct val="100000"/>
              </a:lnSpc>
            </a:pPr>
            <a:r>
              <a:rPr lang="en-US" sz="2000" dirty="0">
                <a:latin typeface="Segoe UI" panose="020B0502040204020203" pitchFamily="34" charset="0"/>
                <a:cs typeface="Segoe UI" panose="020B0502040204020203" pitchFamily="34" charset="0"/>
              </a:rPr>
              <a:t>It is generally believed that in a functioning democracy, </a:t>
            </a:r>
            <a:r>
              <a:rPr lang="en-US" sz="2000" b="1" dirty="0">
                <a:latin typeface="Segoe UI" panose="020B0502040204020203" pitchFamily="34" charset="0"/>
                <a:cs typeface="Segoe UI" panose="020B0502040204020203" pitchFamily="34" charset="0"/>
              </a:rPr>
              <a:t>election</a:t>
            </a:r>
            <a:r>
              <a:rPr lang="en-US" sz="2000" dirty="0">
                <a:latin typeface="Segoe UI" panose="020B0502040204020203" pitchFamily="34" charset="0"/>
                <a:cs typeface="Segoe UI" panose="020B0502040204020203" pitchFamily="34" charset="0"/>
              </a:rPr>
              <a:t> plays an important role in </a:t>
            </a:r>
            <a:r>
              <a:rPr lang="en-US" sz="2000" b="1" dirty="0">
                <a:latin typeface="Segoe UI" panose="020B0502040204020203" pitchFamily="34" charset="0"/>
                <a:cs typeface="Segoe UI" panose="020B0502040204020203" pitchFamily="34" charset="0"/>
              </a:rPr>
              <a:t>holding the incumbents accountable</a:t>
            </a:r>
            <a:r>
              <a:rPr lang="en-US" sz="2000" dirty="0">
                <a:latin typeface="Segoe UI" panose="020B0502040204020203" pitchFamily="34" charset="0"/>
                <a:cs typeface="Segoe UI" panose="020B0502040204020203" pitchFamily="34" charset="0"/>
              </a:rPr>
              <a:t> and </a:t>
            </a:r>
            <a:r>
              <a:rPr lang="en-US" sz="2000" b="1" dirty="0">
                <a:latin typeface="Segoe UI" panose="020B0502040204020203" pitchFamily="34" charset="0"/>
                <a:cs typeface="Segoe UI" panose="020B0502040204020203" pitchFamily="34" charset="0"/>
              </a:rPr>
              <a:t>keeping democracy sustainable </a:t>
            </a:r>
            <a:r>
              <a:rPr lang="en-US" sz="2000" dirty="0">
                <a:latin typeface="Segoe UI" panose="020B0502040204020203" pitchFamily="34" charset="0"/>
                <a:cs typeface="Segoe UI" panose="020B0502040204020203" pitchFamily="34" charset="0"/>
              </a:rPr>
              <a:t>(</a:t>
            </a:r>
            <a:r>
              <a:rPr lang="en-US" sz="2000" dirty="0" err="1">
                <a:latin typeface="Segoe UI" panose="020B0502040204020203" pitchFamily="34" charset="0"/>
                <a:cs typeface="Segoe UI" panose="020B0502040204020203" pitchFamily="34" charset="0"/>
              </a:rPr>
              <a:t>Lijphart</a:t>
            </a:r>
            <a:r>
              <a:rPr lang="en-US" sz="2000" dirty="0">
                <a:latin typeface="Segoe UI" panose="020B0502040204020203" pitchFamily="34" charset="0"/>
                <a:cs typeface="Segoe UI" panose="020B0502040204020203" pitchFamily="34" charset="0"/>
              </a:rPr>
              <a:t>, 1997).</a:t>
            </a:r>
          </a:p>
          <a:p>
            <a:pPr>
              <a:lnSpc>
                <a:spcPct val="100000"/>
              </a:lnSpc>
            </a:pPr>
            <a:r>
              <a:rPr lang="en-US" sz="2000" dirty="0">
                <a:latin typeface="Segoe UI" panose="020B0502040204020203" pitchFamily="34" charset="0"/>
                <a:cs typeface="Segoe UI" panose="020B0502040204020203" pitchFamily="34" charset="0"/>
              </a:rPr>
              <a:t>Having a </a:t>
            </a:r>
            <a:r>
              <a:rPr lang="en-US" sz="2000" b="1" dirty="0">
                <a:latin typeface="Segoe UI" panose="020B0502040204020203" pitchFamily="34" charset="0"/>
                <a:cs typeface="Segoe UI" panose="020B0502040204020203" pitchFamily="34" charset="0"/>
              </a:rPr>
              <a:t>high turnout </a:t>
            </a:r>
            <a:r>
              <a:rPr lang="en-US" sz="2000" dirty="0">
                <a:latin typeface="Segoe UI" panose="020B0502040204020203" pitchFamily="34" charset="0"/>
                <a:cs typeface="Segoe UI" panose="020B0502040204020203" pitchFamily="34" charset="0"/>
              </a:rPr>
              <a:t>is seen a desirable condition as it </a:t>
            </a:r>
            <a:r>
              <a:rPr lang="en-US" sz="2000" b="1" dirty="0">
                <a:latin typeface="Segoe UI" panose="020B0502040204020203" pitchFamily="34" charset="0"/>
                <a:cs typeface="Segoe UI" panose="020B0502040204020203" pitchFamily="34" charset="0"/>
              </a:rPr>
              <a:t>provides</a:t>
            </a:r>
            <a:r>
              <a:rPr lang="en-US" sz="2000" dirty="0">
                <a:latin typeface="Segoe UI" panose="020B0502040204020203" pitchFamily="34" charset="0"/>
                <a:cs typeface="Segoe UI" panose="020B0502040204020203" pitchFamily="34" charset="0"/>
              </a:rPr>
              <a:t> </a:t>
            </a:r>
            <a:r>
              <a:rPr lang="en-US" sz="2000" b="1" dirty="0">
                <a:latin typeface="Segoe UI" panose="020B0502040204020203" pitchFamily="34" charset="0"/>
                <a:cs typeface="Segoe UI" panose="020B0502040204020203" pitchFamily="34" charset="0"/>
              </a:rPr>
              <a:t>legitimacy for </a:t>
            </a:r>
            <a:r>
              <a:rPr lang="en-US" sz="2000" dirty="0">
                <a:latin typeface="Segoe UI" panose="020B0502040204020203" pitchFamily="34" charset="0"/>
                <a:cs typeface="Segoe UI" panose="020B0502040204020203" pitchFamily="34" charset="0"/>
              </a:rPr>
              <a:t>the</a:t>
            </a:r>
            <a:r>
              <a:rPr lang="en-US" sz="2000" b="1"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election</a:t>
            </a:r>
            <a:r>
              <a:rPr lang="en-US" sz="2000" b="1" dirty="0">
                <a:latin typeface="Segoe UI" panose="020B0502040204020203" pitchFamily="34" charset="0"/>
                <a:cs typeface="Segoe UI" panose="020B0502040204020203" pitchFamily="34" charset="0"/>
              </a:rPr>
              <a:t> winners</a:t>
            </a:r>
            <a:r>
              <a:rPr lang="en-US" sz="2000" dirty="0">
                <a:latin typeface="Segoe UI" panose="020B0502040204020203" pitchFamily="34" charset="0"/>
                <a:cs typeface="Segoe UI" panose="020B0502040204020203" pitchFamily="34" charset="0"/>
              </a:rPr>
              <a:t>, while </a:t>
            </a:r>
            <a:r>
              <a:rPr lang="en-US" sz="2000" b="1" dirty="0">
                <a:latin typeface="Segoe UI" panose="020B0502040204020203" pitchFamily="34" charset="0"/>
                <a:cs typeface="Segoe UI" panose="020B0502040204020203" pitchFamily="34" charset="0"/>
              </a:rPr>
              <a:t>low turnout may not be an accurate reflection </a:t>
            </a:r>
            <a:r>
              <a:rPr lang="en-US" sz="2000" dirty="0">
                <a:latin typeface="Segoe UI" panose="020B0502040204020203" pitchFamily="34" charset="0"/>
                <a:cs typeface="Segoe UI" panose="020B0502040204020203" pitchFamily="34" charset="0"/>
              </a:rPr>
              <a:t>of the people’s will, presumably due to unequal representation among parts of population and possibility of voting incapable candidates which could lead to poor policymaking, affect the quality of public service, and massively impact people’s lives.</a:t>
            </a:r>
          </a:p>
          <a:p>
            <a:pPr>
              <a:lnSpc>
                <a:spcPct val="100000"/>
              </a:lnSpc>
            </a:pPr>
            <a:r>
              <a:rPr lang="en-US" sz="2000" dirty="0">
                <a:latin typeface="Segoe UI" panose="020B0502040204020203" pitchFamily="34" charset="0"/>
                <a:cs typeface="Segoe UI" panose="020B0502040204020203" pitchFamily="34" charset="0"/>
              </a:rPr>
              <a:t>The presence of COVID-19 pandemic, however, has massively impacted the preparation of the election because of a sudden change in people’s everyday life.</a:t>
            </a:r>
          </a:p>
          <a:p>
            <a:pPr>
              <a:lnSpc>
                <a:spcPct val="100000"/>
              </a:lnSpc>
            </a:pPr>
            <a:r>
              <a:rPr lang="en-US" sz="2000" dirty="0">
                <a:latin typeface="Segoe UI" panose="020B0502040204020203" pitchFamily="34" charset="0"/>
                <a:cs typeface="Segoe UI" panose="020B0502040204020203" pitchFamily="34" charset="0"/>
              </a:rPr>
              <a:t>In order to prevent the virus from spreading uncontrollably, elections, among many other events, had to be re-prepared. </a:t>
            </a:r>
            <a:r>
              <a:rPr lang="en-ID" sz="2000" dirty="0">
                <a:latin typeface="Segoe UI" panose="020B0502040204020203" pitchFamily="34" charset="0"/>
                <a:cs typeface="Segoe UI" panose="020B0502040204020203" pitchFamily="34" charset="0"/>
              </a:rPr>
              <a:t>According to Institute for Democracy and Electoral Assistance (IDEA), </a:t>
            </a:r>
            <a:r>
              <a:rPr lang="en-ID" sz="2000" b="1" dirty="0">
                <a:latin typeface="Segoe UI" panose="020B0502040204020203" pitchFamily="34" charset="0"/>
                <a:cs typeface="Segoe UI" panose="020B0502040204020203" pitchFamily="34" charset="0"/>
              </a:rPr>
              <a:t>75 elections in countries and territories were postponed</a:t>
            </a:r>
            <a:r>
              <a:rPr lang="en-ID" sz="2000" dirty="0">
                <a:latin typeface="Segoe UI" panose="020B0502040204020203" pitchFamily="34" charset="0"/>
                <a:cs typeface="Segoe UI" panose="020B0502040204020203" pitchFamily="34" charset="0"/>
              </a:rPr>
              <a:t> by local officials, including Indonesia.</a:t>
            </a:r>
          </a:p>
          <a:p>
            <a:pPr>
              <a:lnSpc>
                <a:spcPct val="100000"/>
              </a:lnSpc>
            </a:pPr>
            <a:endParaRPr lang="en-ID" sz="2000"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Motivation</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ID"/>
          </a:p>
        </p:txBody>
      </p:sp>
      <p:sp>
        <p:nvSpPr>
          <p:cNvPr id="2" name="Slide Number Placeholder 1">
            <a:extLst>
              <a:ext uri="{FF2B5EF4-FFF2-40B4-BE49-F238E27FC236}">
                <a16:creationId xmlns:a16="http://schemas.microsoft.com/office/drawing/2014/main" id="{BACFD8C1-2C22-4FE1-8438-E40456CEC9A9}"/>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3</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80995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Elections Around the World in the Time of Covid-19</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C22B13A6-4412-4FD7-8271-3591B8CDAD42}"/>
              </a:ext>
            </a:extLst>
          </p:cNvPr>
          <p:cNvSpPr txBox="1"/>
          <p:nvPr/>
        </p:nvSpPr>
        <p:spPr>
          <a:xfrm>
            <a:off x="6499466" y="1759475"/>
            <a:ext cx="4847752" cy="3939540"/>
          </a:xfrm>
          <a:prstGeom prst="rect">
            <a:avLst/>
          </a:prstGeom>
          <a:noFill/>
        </p:spPr>
        <p:txBody>
          <a:bodyPr wrap="square" rtlCol="0">
            <a:spAutoFit/>
          </a:bodyPr>
          <a:lstStyle/>
          <a:p>
            <a:pPr marL="285750" indent="-285750">
              <a:buFont typeface="Arial" panose="020B0604020202020204" pitchFamily="34" charset="0"/>
              <a:buChar char="•"/>
            </a:pPr>
            <a:r>
              <a:rPr lang="en-ID" dirty="0">
                <a:latin typeface="Segoe UI" panose="020B0502040204020203" pitchFamily="34" charset="0"/>
                <a:cs typeface="Segoe UI" panose="020B0502040204020203" pitchFamily="34" charset="0"/>
              </a:rPr>
              <a:t>IDEA notes that a </a:t>
            </a:r>
            <a:r>
              <a:rPr lang="en-ID" b="1" dirty="0">
                <a:latin typeface="Segoe UI" panose="020B0502040204020203" pitchFamily="34" charset="0"/>
                <a:cs typeface="Segoe UI" panose="020B0502040204020203" pitchFamily="34" charset="0"/>
              </a:rPr>
              <a:t>majority of countries and territories</a:t>
            </a:r>
            <a:r>
              <a:rPr lang="en-ID" dirty="0">
                <a:latin typeface="Segoe UI" panose="020B0502040204020203" pitchFamily="34" charset="0"/>
                <a:cs typeface="Segoe UI" panose="020B0502040204020203" pitchFamily="34" charset="0"/>
              </a:rPr>
              <a:t> that held elections amid the pandemic </a:t>
            </a:r>
            <a:r>
              <a:rPr lang="en-ID" b="1" dirty="0">
                <a:latin typeface="Segoe UI" panose="020B0502040204020203" pitchFamily="34" charset="0"/>
                <a:cs typeface="Segoe UI" panose="020B0502040204020203" pitchFamily="34" charset="0"/>
              </a:rPr>
              <a:t>saw a decline in turnout</a:t>
            </a:r>
            <a:r>
              <a:rPr lang="en-ID" dirty="0">
                <a:latin typeface="Segoe UI" panose="020B0502040204020203" pitchFamily="34" charset="0"/>
                <a:cs typeface="Segoe UI" panose="020B0502040204020203" pitchFamily="34" charset="0"/>
              </a:rPr>
              <a:t>, resulting in increased concern regarding the legitimacy of elections.</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Interestingly, there were </a:t>
            </a:r>
            <a:r>
              <a:rPr lang="en-US" b="1" dirty="0">
                <a:latin typeface="Segoe UI" panose="020B0502040204020203" pitchFamily="34" charset="0"/>
                <a:cs typeface="Segoe UI" panose="020B0502040204020203" pitchFamily="34" charset="0"/>
              </a:rPr>
              <a:t>30 elections </a:t>
            </a:r>
            <a:r>
              <a:rPr lang="en-US" dirty="0">
                <a:latin typeface="Segoe UI" panose="020B0502040204020203" pitchFamily="34" charset="0"/>
                <a:cs typeface="Segoe UI" panose="020B0502040204020203" pitchFamily="34" charset="0"/>
              </a:rPr>
              <a:t>that</a:t>
            </a:r>
            <a:r>
              <a:rPr lang="en-US" b="1" dirty="0">
                <a:latin typeface="Segoe UI" panose="020B0502040204020203" pitchFamily="34" charset="0"/>
                <a:cs typeface="Segoe UI" panose="020B0502040204020203" pitchFamily="34" charset="0"/>
              </a:rPr>
              <a:t> saw increased turnouts</a:t>
            </a:r>
            <a:r>
              <a:rPr lang="en-US" dirty="0">
                <a:latin typeface="Segoe UI" panose="020B0502040204020203" pitchFamily="34" charset="0"/>
                <a:cs typeface="Segoe UI" panose="020B0502040204020203" pitchFamily="34" charset="0"/>
              </a:rPr>
              <a:t>. Some notable elections are Singapore, South Korea, and the United States.</a:t>
            </a:r>
          </a:p>
          <a:p>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err="1">
                <a:latin typeface="Segoe UI" panose="020B0502040204020203" pitchFamily="34" charset="0"/>
                <a:cs typeface="Segoe UI" panose="020B0502040204020203" pitchFamily="34" charset="0"/>
              </a:rPr>
              <a:t>Bicu</a:t>
            </a:r>
            <a:r>
              <a:rPr lang="en-US" dirty="0">
                <a:latin typeface="Segoe UI" panose="020B0502040204020203" pitchFamily="34" charset="0"/>
                <a:cs typeface="Segoe UI" panose="020B0502040204020203" pitchFamily="34" charset="0"/>
              </a:rPr>
              <a:t> &amp; Wolf (2020) identifies 3 influential factors: ways of voting, political stakes, and election timing</a:t>
            </a:r>
            <a:endParaRPr lang="en-ID" dirty="0">
              <a:latin typeface="Segoe UI" panose="020B0502040204020203" pitchFamily="34" charset="0"/>
              <a:cs typeface="Segoe UI" panose="020B0502040204020203" pitchFamily="34" charset="0"/>
            </a:endParaRPr>
          </a:p>
        </p:txBody>
      </p:sp>
      <p:pic>
        <p:nvPicPr>
          <p:cNvPr id="14" name="Picture 13">
            <a:extLst>
              <a:ext uri="{FF2B5EF4-FFF2-40B4-BE49-F238E27FC236}">
                <a16:creationId xmlns:a16="http://schemas.microsoft.com/office/drawing/2014/main" id="{E587FCA5-DFA5-4B46-B624-840AABAB99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8" y="1827019"/>
            <a:ext cx="5943600" cy="3900767"/>
          </a:xfrm>
          <a:prstGeom prst="rect">
            <a:avLst/>
          </a:prstGeom>
          <a:noFill/>
          <a:ln>
            <a:noFill/>
          </a:ln>
        </p:spPr>
      </p:pic>
      <p:sp>
        <p:nvSpPr>
          <p:cNvPr id="16" name="TextBox 15">
            <a:extLst>
              <a:ext uri="{FF2B5EF4-FFF2-40B4-BE49-F238E27FC236}">
                <a16:creationId xmlns:a16="http://schemas.microsoft.com/office/drawing/2014/main" id="{AB8C284C-3CB2-4778-9CF5-5D9DDFA3F368}"/>
              </a:ext>
            </a:extLst>
          </p:cNvPr>
          <p:cNvSpPr txBox="1"/>
          <p:nvPr/>
        </p:nvSpPr>
        <p:spPr>
          <a:xfrm>
            <a:off x="418641" y="6283789"/>
            <a:ext cx="11270255"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Institute for Democracy and Electoral Assistance </a:t>
            </a:r>
            <a:r>
              <a:rPr lang="en-U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hlinkClick r:id="rId4"/>
              </a:rPr>
              <a:t>https://www.idea.int/news-media/news/going-against-trend-elections-increased-voter-turnout-during-covid-19-pandemic</a:t>
            </a:r>
            <a:r>
              <a:rPr lang="en-US" sz="1400" dirty="0">
                <a:latin typeface="Arial" panose="020B0604020202020204" pitchFamily="34" charset="0"/>
                <a:cs typeface="Arial" panose="020B0604020202020204" pitchFamily="34" charset="0"/>
              </a:rPr>
              <a:t>)</a:t>
            </a:r>
            <a:endParaRPr lang="en-ID" sz="1400" dirty="0">
              <a:latin typeface="Arial" panose="020B0604020202020204" pitchFamily="34" charset="0"/>
              <a:cs typeface="Arial" panose="020B0604020202020204" pitchFamily="34" charset="0"/>
            </a:endParaRPr>
          </a:p>
        </p:txBody>
      </p:sp>
      <p:sp>
        <p:nvSpPr>
          <p:cNvPr id="19" name="Slide Number Placeholder 1">
            <a:extLst>
              <a:ext uri="{FF2B5EF4-FFF2-40B4-BE49-F238E27FC236}">
                <a16:creationId xmlns:a16="http://schemas.microsoft.com/office/drawing/2014/main" id="{E0534D12-999D-4A8E-975B-43275CE9930F}"/>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4</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259306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The Case of Indonesia</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Content Placeholder 5">
            <a:extLst>
              <a:ext uri="{FF2B5EF4-FFF2-40B4-BE49-F238E27FC236}">
                <a16:creationId xmlns:a16="http://schemas.microsoft.com/office/drawing/2014/main" id="{694E2280-A1D9-45F6-84FE-CD04137C92D9}"/>
              </a:ext>
            </a:extLst>
          </p:cNvPr>
          <p:cNvSpPr>
            <a:spLocks noGrp="1"/>
          </p:cNvSpPr>
          <p:nvPr>
            <p:ph idx="1"/>
          </p:nvPr>
        </p:nvSpPr>
        <p:spPr>
          <a:xfrm>
            <a:off x="7383162" y="1271016"/>
            <a:ext cx="3964542" cy="3715830"/>
          </a:xfrm>
        </p:spPr>
        <p:txBody>
          <a:bodyPr numCol="1">
            <a:noAutofit/>
          </a:bodyPr>
          <a:lstStyle/>
          <a:p>
            <a:pPr>
              <a:lnSpc>
                <a:spcPct val="120000"/>
              </a:lnSpc>
            </a:pPr>
            <a:r>
              <a:rPr lang="en-ID" sz="1700" dirty="0">
                <a:latin typeface="Segoe UI" panose="020B0502040204020203" pitchFamily="34" charset="0"/>
                <a:cs typeface="Segoe UI" panose="020B0502040204020203" pitchFamily="34" charset="0"/>
              </a:rPr>
              <a:t>Initially, Indonesia’s Regional Election voting day had been planned to take place on 23</a:t>
            </a:r>
            <a:r>
              <a:rPr lang="en-ID" sz="1700" baseline="30000" dirty="0">
                <a:latin typeface="Segoe UI" panose="020B0502040204020203" pitchFamily="34" charset="0"/>
                <a:cs typeface="Segoe UI" panose="020B0502040204020203" pitchFamily="34" charset="0"/>
              </a:rPr>
              <a:t>rd </a:t>
            </a:r>
            <a:r>
              <a:rPr lang="en-ID" sz="1700" dirty="0">
                <a:latin typeface="Segoe UI" panose="020B0502040204020203" pitchFamily="34" charset="0"/>
                <a:cs typeface="Segoe UI" panose="020B0502040204020203" pitchFamily="34" charset="0"/>
              </a:rPr>
              <a:t>September 2020 before President Joko Widodo’s administration decided to </a:t>
            </a:r>
            <a:r>
              <a:rPr lang="en-ID" sz="1700" b="1" dirty="0">
                <a:latin typeface="Segoe UI" panose="020B0502040204020203" pitchFamily="34" charset="0"/>
                <a:cs typeface="Segoe UI" panose="020B0502040204020203" pitchFamily="34" charset="0"/>
              </a:rPr>
              <a:t>postpone the election to 9</a:t>
            </a:r>
            <a:r>
              <a:rPr lang="en-ID" sz="1700" b="1" baseline="30000" dirty="0">
                <a:latin typeface="Segoe UI" panose="020B0502040204020203" pitchFamily="34" charset="0"/>
                <a:cs typeface="Segoe UI" panose="020B0502040204020203" pitchFamily="34" charset="0"/>
              </a:rPr>
              <a:t>th  </a:t>
            </a:r>
            <a:r>
              <a:rPr lang="en-ID" sz="1700" b="1" dirty="0">
                <a:latin typeface="Segoe UI" panose="020B0502040204020203" pitchFamily="34" charset="0"/>
                <a:cs typeface="Segoe UI" panose="020B0502040204020203" pitchFamily="34" charset="0"/>
              </a:rPr>
              <a:t>December</a:t>
            </a:r>
            <a:r>
              <a:rPr lang="en-ID" sz="1700" dirty="0">
                <a:latin typeface="Segoe UI" panose="020B0502040204020203" pitchFamily="34" charset="0"/>
                <a:cs typeface="Segoe UI" panose="020B0502040204020203" pitchFamily="34" charset="0"/>
              </a:rPr>
              <a:t> </a:t>
            </a:r>
            <a:r>
              <a:rPr lang="en-ID" sz="1700" b="1" dirty="0">
                <a:latin typeface="Segoe UI" panose="020B0502040204020203" pitchFamily="34" charset="0"/>
                <a:cs typeface="Segoe UI" panose="020B0502040204020203" pitchFamily="34" charset="0"/>
              </a:rPr>
              <a:t>2020</a:t>
            </a:r>
            <a:r>
              <a:rPr lang="en-ID" sz="1700" dirty="0">
                <a:latin typeface="Segoe UI" panose="020B0502040204020203" pitchFamily="34" charset="0"/>
                <a:cs typeface="Segoe UI" panose="020B0502040204020203" pitchFamily="34" charset="0"/>
              </a:rPr>
              <a:t>,</a:t>
            </a:r>
            <a:r>
              <a:rPr lang="en-ID" sz="1700" b="1" dirty="0">
                <a:latin typeface="Segoe UI" panose="020B0502040204020203" pitchFamily="34" charset="0"/>
                <a:cs typeface="Segoe UI" panose="020B0502040204020203" pitchFamily="34" charset="0"/>
              </a:rPr>
              <a:t> </a:t>
            </a:r>
            <a:r>
              <a:rPr lang="en-ID" sz="1700" dirty="0">
                <a:latin typeface="Segoe UI" panose="020B0502040204020203" pitchFamily="34" charset="0"/>
                <a:cs typeface="Segoe UI" panose="020B0502040204020203" pitchFamily="34" charset="0"/>
              </a:rPr>
              <a:t>hoping the pandemic would be under control by then.</a:t>
            </a:r>
          </a:p>
          <a:p>
            <a:pPr>
              <a:lnSpc>
                <a:spcPct val="120000"/>
              </a:lnSpc>
            </a:pPr>
            <a:r>
              <a:rPr lang="en-ID" sz="1700" dirty="0">
                <a:latin typeface="Segoe UI" panose="020B0502040204020203" pitchFamily="34" charset="0"/>
                <a:cs typeface="Segoe UI" panose="020B0502040204020203" pitchFamily="34" charset="0"/>
              </a:rPr>
              <a:t>The number of cases kept increasing but the government opted against further postponement. </a:t>
            </a:r>
            <a:r>
              <a:rPr lang="en-US" sz="1700" dirty="0">
                <a:latin typeface="Segoe UI" panose="020B0502040204020203" pitchFamily="34" charset="0"/>
                <a:cs typeface="Segoe UI" panose="020B0502040204020203" pitchFamily="34" charset="0"/>
              </a:rPr>
              <a:t>Eventually, the elections went underway as planned, 9 months into the start of the pandemic.</a:t>
            </a:r>
            <a:endParaRPr lang="en-ID" sz="1700" dirty="0">
              <a:latin typeface="Segoe UI" panose="020B0502040204020203" pitchFamily="34" charset="0"/>
              <a:cs typeface="Segoe UI" panose="020B0502040204020203" pitchFamily="34" charset="0"/>
            </a:endParaRPr>
          </a:p>
        </p:txBody>
      </p:sp>
      <p:sp>
        <p:nvSpPr>
          <p:cNvPr id="18" name="Slide Number Placeholder 1">
            <a:extLst>
              <a:ext uri="{FF2B5EF4-FFF2-40B4-BE49-F238E27FC236}">
                <a16:creationId xmlns:a16="http://schemas.microsoft.com/office/drawing/2014/main" id="{BA165928-5447-4382-AE5F-6920DF1F908D}"/>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5</a:t>
            </a:fld>
            <a:endParaRPr lang="en-ID" sz="2800" dirty="0">
              <a:solidFill>
                <a:schemeClr val="bg2"/>
              </a:solidFill>
              <a:latin typeface="Bembo" panose="02020502050201020203" pitchFamily="18" charset="0"/>
            </a:endParaRPr>
          </a:p>
        </p:txBody>
      </p:sp>
      <p:pic>
        <p:nvPicPr>
          <p:cNvPr id="19" name="Picture 18" descr="A map of the world&#10;&#10;Description automatically generated">
            <a:extLst>
              <a:ext uri="{FF2B5EF4-FFF2-40B4-BE49-F238E27FC236}">
                <a16:creationId xmlns:a16="http://schemas.microsoft.com/office/drawing/2014/main" id="{30D97D9F-45AF-4EF4-8F03-0AA9C18125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88" y="2405859"/>
            <a:ext cx="6482869" cy="3345997"/>
          </a:xfrm>
          <a:prstGeom prst="rect">
            <a:avLst/>
          </a:prstGeom>
          <a:noFill/>
          <a:ln>
            <a:noFill/>
          </a:ln>
        </p:spPr>
      </p:pic>
      <p:sp>
        <p:nvSpPr>
          <p:cNvPr id="20" name="TextBox 19">
            <a:extLst>
              <a:ext uri="{FF2B5EF4-FFF2-40B4-BE49-F238E27FC236}">
                <a16:creationId xmlns:a16="http://schemas.microsoft.com/office/drawing/2014/main" id="{D6B6AED9-EC34-41B5-AAEB-4FF4996BB713}"/>
              </a:ext>
            </a:extLst>
          </p:cNvPr>
          <p:cNvSpPr txBox="1"/>
          <p:nvPr/>
        </p:nvSpPr>
        <p:spPr>
          <a:xfrm>
            <a:off x="418641" y="6283789"/>
            <a:ext cx="1127025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Source: </a:t>
            </a:r>
            <a:r>
              <a:rPr lang="en-US" sz="1600" dirty="0">
                <a:latin typeface="Arial" panose="020B0604020202020204" pitchFamily="34" charset="0"/>
                <a:cs typeface="Arial" panose="020B0604020202020204" pitchFamily="34" charset="0"/>
              </a:rPr>
              <a:t>Authors’ Own Illustration</a:t>
            </a:r>
            <a:endParaRPr lang="en-ID"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03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en-US" sz="2400" b="1" dirty="0">
                <a:latin typeface="Segoe UI" panose="020B0502040204020203" pitchFamily="34" charset="0"/>
                <a:cs typeface="Segoe UI" panose="020B0502040204020203" pitchFamily="34" charset="0"/>
              </a:rPr>
              <a:t>The 2020 Election Turnout</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1" name="Chart 10">
            <a:extLst>
              <a:ext uri="{FF2B5EF4-FFF2-40B4-BE49-F238E27FC236}">
                <a16:creationId xmlns:a16="http://schemas.microsoft.com/office/drawing/2014/main" id="{974009E1-367B-463F-ADFE-A475F31F1D32}"/>
              </a:ext>
            </a:extLst>
          </p:cNvPr>
          <p:cNvGraphicFramePr/>
          <p:nvPr>
            <p:extLst>
              <p:ext uri="{D42A27DB-BD31-4B8C-83A1-F6EECF244321}">
                <p14:modId xmlns:p14="http://schemas.microsoft.com/office/powerpoint/2010/main" val="3704771220"/>
              </p:ext>
            </p:extLst>
          </p:nvPr>
        </p:nvGraphicFramePr>
        <p:xfrm>
          <a:off x="841248" y="2231813"/>
          <a:ext cx="5923109" cy="33083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0EDBA9F-4B3D-44ED-BB12-A2F424C017D2}"/>
              </a:ext>
            </a:extLst>
          </p:cNvPr>
          <p:cNvSpPr txBox="1"/>
          <p:nvPr/>
        </p:nvSpPr>
        <p:spPr>
          <a:xfrm>
            <a:off x="6764356" y="2016087"/>
            <a:ext cx="4583347" cy="3693319"/>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Despite initial showings that the 2020 election turnout could be low, the average turnout of 270 polities was announced in February 2021 at </a:t>
            </a:r>
            <a:r>
              <a:rPr lang="en-US" b="1" dirty="0">
                <a:latin typeface="Segoe UI" panose="020B0502040204020203" pitchFamily="34" charset="0"/>
                <a:cs typeface="Segoe UI" panose="020B0502040204020203" pitchFamily="34" charset="0"/>
              </a:rPr>
              <a:t>76.09 percent</a:t>
            </a:r>
            <a:r>
              <a:rPr lang="en-US" dirty="0">
                <a:latin typeface="Segoe UI" panose="020B0502040204020203" pitchFamily="34" charset="0"/>
                <a:cs typeface="Segoe UI" panose="020B0502040204020203" pitchFamily="34" charset="0"/>
              </a:rPr>
              <a:t>, just 1.4 percentage points shy from the General Elections Commission </a:t>
            </a:r>
            <a:r>
              <a:rPr lang="en-US" b="1" dirty="0">
                <a:latin typeface="Segoe UI" panose="020B0502040204020203" pitchFamily="34" charset="0"/>
                <a:cs typeface="Segoe UI" panose="020B0502040204020203" pitchFamily="34" charset="0"/>
              </a:rPr>
              <a:t>target of 77.5 percent</a:t>
            </a:r>
            <a:r>
              <a:rPr lang="en-US" dirty="0">
                <a:latin typeface="Segoe UI" panose="020B0502040204020203" pitchFamily="34" charset="0"/>
                <a:cs typeface="Segoe UI" panose="020B0502040204020203" pitchFamily="34" charset="0"/>
              </a:rPr>
              <a:t>.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While the figure shows a </a:t>
            </a:r>
            <a:r>
              <a:rPr lang="en-US" b="1" dirty="0">
                <a:latin typeface="Segoe UI" panose="020B0502040204020203" pitchFamily="34" charset="0"/>
                <a:cs typeface="Segoe UI" panose="020B0502040204020203" pitchFamily="34" charset="0"/>
              </a:rPr>
              <a:t>noticeable drop by 5.9 percentage points </a:t>
            </a:r>
            <a:r>
              <a:rPr lang="en-US" dirty="0">
                <a:latin typeface="Segoe UI" panose="020B0502040204020203" pitchFamily="34" charset="0"/>
                <a:cs typeface="Segoe UI" panose="020B0502040204020203" pitchFamily="34" charset="0"/>
              </a:rPr>
              <a:t>from the all-time high of the 2019 Presidential Election, it also shows </a:t>
            </a:r>
            <a:r>
              <a:rPr lang="en-US" b="1" dirty="0">
                <a:latin typeface="Segoe UI" panose="020B0502040204020203" pitchFamily="34" charset="0"/>
                <a:cs typeface="Segoe UI" panose="020B0502040204020203" pitchFamily="34" charset="0"/>
              </a:rPr>
              <a:t>a continuing upward trend in turnout.</a:t>
            </a:r>
            <a:endParaRPr lang="en-ID"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B3D73978-F9C8-4FE9-9771-4460D4BACBFF}"/>
              </a:ext>
            </a:extLst>
          </p:cNvPr>
          <p:cNvSpPr txBox="1"/>
          <p:nvPr/>
        </p:nvSpPr>
        <p:spPr>
          <a:xfrm>
            <a:off x="418641" y="6283789"/>
            <a:ext cx="1127025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Source: </a:t>
            </a:r>
            <a:r>
              <a:rPr lang="en-US" sz="1600" dirty="0">
                <a:latin typeface="Arial" panose="020B0604020202020204" pitchFamily="34" charset="0"/>
                <a:cs typeface="Arial" panose="020B0604020202020204" pitchFamily="34" charset="0"/>
              </a:rPr>
              <a:t>Authors’ Own Illustration Based on Data from Indonesia’s General Elections Commission</a:t>
            </a:r>
            <a:endParaRPr lang="en-ID" sz="1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0E27047-3608-4251-9F75-3B0F90A08B49}"/>
              </a:ext>
            </a:extLst>
          </p:cNvPr>
          <p:cNvSpPr txBox="1"/>
          <p:nvPr/>
        </p:nvSpPr>
        <p:spPr>
          <a:xfrm rot="2125343">
            <a:off x="5541486" y="2728458"/>
            <a:ext cx="78219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-5.88 pp</a:t>
            </a:r>
            <a:endParaRPr lang="en-ID" sz="1400" dirty="0">
              <a:latin typeface="Times New Roman" panose="02020603050405020304" pitchFamily="18" charset="0"/>
              <a:cs typeface="Times New Roman" panose="02020603050405020304" pitchFamily="18" charset="0"/>
            </a:endParaRPr>
          </a:p>
        </p:txBody>
      </p:sp>
      <p:sp>
        <p:nvSpPr>
          <p:cNvPr id="20" name="Slide Number Placeholder 1">
            <a:extLst>
              <a:ext uri="{FF2B5EF4-FFF2-40B4-BE49-F238E27FC236}">
                <a16:creationId xmlns:a16="http://schemas.microsoft.com/office/drawing/2014/main" id="{CA52C4EC-33EC-4B46-8D3D-0D6DAC3D16D6}"/>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6</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351505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38200" y="21873"/>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The turnout’s regional-temporal variations and Covid-19 Risk</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Slide Number Placeholder 1">
            <a:extLst>
              <a:ext uri="{FF2B5EF4-FFF2-40B4-BE49-F238E27FC236}">
                <a16:creationId xmlns:a16="http://schemas.microsoft.com/office/drawing/2014/main" id="{BA165928-5447-4382-AE5F-6920DF1F908D}"/>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7</a:t>
            </a:fld>
            <a:endParaRPr lang="en-ID" sz="2800" dirty="0">
              <a:solidFill>
                <a:schemeClr val="bg2"/>
              </a:solidFill>
              <a:latin typeface="Bembo" panose="02020502050201020203" pitchFamily="18" charset="0"/>
            </a:endParaRPr>
          </a:p>
        </p:txBody>
      </p:sp>
      <p:sp>
        <p:nvSpPr>
          <p:cNvPr id="20" name="TextBox 19">
            <a:extLst>
              <a:ext uri="{FF2B5EF4-FFF2-40B4-BE49-F238E27FC236}">
                <a16:creationId xmlns:a16="http://schemas.microsoft.com/office/drawing/2014/main" id="{D6B6AED9-EC34-41B5-AAEB-4FF4996BB713}"/>
              </a:ext>
            </a:extLst>
          </p:cNvPr>
          <p:cNvSpPr txBox="1"/>
          <p:nvPr/>
        </p:nvSpPr>
        <p:spPr>
          <a:xfrm>
            <a:off x="418641" y="6283789"/>
            <a:ext cx="1127025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Source: </a:t>
            </a:r>
            <a:r>
              <a:rPr lang="en-US" sz="1600" dirty="0">
                <a:latin typeface="Arial" panose="020B0604020202020204" pitchFamily="34" charset="0"/>
                <a:cs typeface="Arial" panose="020B0604020202020204" pitchFamily="34" charset="0"/>
              </a:rPr>
              <a:t>Authors’ calculation</a:t>
            </a:r>
            <a:endParaRPr lang="en-ID" sz="1600" dirty="0">
              <a:latin typeface="Arial" panose="020B0604020202020204" pitchFamily="34" charset="0"/>
              <a:cs typeface="Arial" panose="020B0604020202020204" pitchFamily="34" charset="0"/>
            </a:endParaRPr>
          </a:p>
        </p:txBody>
      </p:sp>
      <p:sp>
        <p:nvSpPr>
          <p:cNvPr id="12" name="Text Placeholder 9">
            <a:extLst>
              <a:ext uri="{FF2B5EF4-FFF2-40B4-BE49-F238E27FC236}">
                <a16:creationId xmlns:a16="http://schemas.microsoft.com/office/drawing/2014/main" id="{0C17F8F1-E589-46F4-B2F7-80F3B0B445E8}"/>
              </a:ext>
            </a:extLst>
          </p:cNvPr>
          <p:cNvSpPr txBox="1">
            <a:spLocks/>
          </p:cNvSpPr>
          <p:nvPr/>
        </p:nvSpPr>
        <p:spPr>
          <a:xfrm>
            <a:off x="4129640" y="1149598"/>
            <a:ext cx="3457193" cy="39477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B. Regional Election Turnout in 2015</a:t>
            </a:r>
            <a:endParaRPr lang="en-US" sz="1800" dirty="0"/>
          </a:p>
        </p:txBody>
      </p:sp>
      <p:pic>
        <p:nvPicPr>
          <p:cNvPr id="14" name="Picture 2">
            <a:extLst>
              <a:ext uri="{FF2B5EF4-FFF2-40B4-BE49-F238E27FC236}">
                <a16:creationId xmlns:a16="http://schemas.microsoft.com/office/drawing/2014/main" id="{420F1954-DC80-4E16-829B-F5AB544971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6465" y="1651345"/>
            <a:ext cx="3460368" cy="19168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0">
            <a:extLst>
              <a:ext uri="{FF2B5EF4-FFF2-40B4-BE49-F238E27FC236}">
                <a16:creationId xmlns:a16="http://schemas.microsoft.com/office/drawing/2014/main" id="{EB3D93EB-03B8-4048-8E20-15D291C887FF}"/>
              </a:ext>
            </a:extLst>
          </p:cNvPr>
          <p:cNvSpPr txBox="1">
            <a:spLocks/>
          </p:cNvSpPr>
          <p:nvPr/>
        </p:nvSpPr>
        <p:spPr>
          <a:xfrm>
            <a:off x="4113813" y="3704269"/>
            <a:ext cx="3460368" cy="33648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C. Regional Election Turnout in 2020</a:t>
            </a:r>
            <a:endParaRPr lang="en-US" sz="1800" dirty="0"/>
          </a:p>
        </p:txBody>
      </p:sp>
      <p:pic>
        <p:nvPicPr>
          <p:cNvPr id="16" name="Picture 4">
            <a:extLst>
              <a:ext uri="{FF2B5EF4-FFF2-40B4-BE49-F238E27FC236}">
                <a16:creationId xmlns:a16="http://schemas.microsoft.com/office/drawing/2014/main" id="{01B76459-E623-420C-B86A-4AF8DBD11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139" y="4176870"/>
            <a:ext cx="3454042" cy="19168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518CCCF7-796D-4B2F-A6A8-43858B3BB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03" y="2979877"/>
            <a:ext cx="3456000" cy="17852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9">
            <a:extLst>
              <a:ext uri="{FF2B5EF4-FFF2-40B4-BE49-F238E27FC236}">
                <a16:creationId xmlns:a16="http://schemas.microsoft.com/office/drawing/2014/main" id="{103E492C-35CB-4D66-9CD4-72AC2C3C2269}"/>
              </a:ext>
            </a:extLst>
          </p:cNvPr>
          <p:cNvSpPr txBox="1">
            <a:spLocks/>
          </p:cNvSpPr>
          <p:nvPr/>
        </p:nvSpPr>
        <p:spPr>
          <a:xfrm>
            <a:off x="412110" y="2395330"/>
            <a:ext cx="3457193" cy="56544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A. Regional Covid-19 Risk Classification in 2020</a:t>
            </a:r>
          </a:p>
        </p:txBody>
      </p:sp>
      <p:sp>
        <p:nvSpPr>
          <p:cNvPr id="23" name="TextBox 22">
            <a:extLst>
              <a:ext uri="{FF2B5EF4-FFF2-40B4-BE49-F238E27FC236}">
                <a16:creationId xmlns:a16="http://schemas.microsoft.com/office/drawing/2014/main" id="{C172774E-FCCC-4E13-8CED-F97005ADE6DF}"/>
              </a:ext>
            </a:extLst>
          </p:cNvPr>
          <p:cNvSpPr txBox="1"/>
          <p:nvPr/>
        </p:nvSpPr>
        <p:spPr>
          <a:xfrm>
            <a:off x="8150087" y="1331843"/>
            <a:ext cx="3081130"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a:t>Our identification relies on how regional turnout growth differ between two types of region: high and low risk concerning Covid-19</a:t>
            </a:r>
          </a:p>
          <a:p>
            <a:pPr marL="285750" indent="-285750">
              <a:buFont typeface="Arial" panose="020B0604020202020204" pitchFamily="34" charset="0"/>
              <a:buChar char="•"/>
            </a:pPr>
            <a:r>
              <a:rPr lang="en-US" sz="1600" dirty="0"/>
              <a:t>Outcome variations (Panel B and C) suggest a considerable size of between region’s variation and minor overtime changes of turnout, leading to a pessimistic guess of the effect</a:t>
            </a:r>
          </a:p>
          <a:p>
            <a:pPr marL="285750" indent="-285750">
              <a:buFont typeface="Arial" panose="020B0604020202020204" pitchFamily="34" charset="0"/>
              <a:buChar char="•"/>
            </a:pPr>
            <a:r>
              <a:rPr lang="en-US" sz="1600" dirty="0"/>
              <a:t>Sparsely regional distributed risk classification support for identification and less concern on spillover issues</a:t>
            </a:r>
          </a:p>
          <a:p>
            <a:pPr marL="285750" indent="-285750">
              <a:buFont typeface="Arial" panose="020B0604020202020204" pitchFamily="34" charset="0"/>
              <a:buChar char="•"/>
            </a:pPr>
            <a:r>
              <a:rPr lang="en-US" sz="1600" dirty="0"/>
              <a:t>Yet, the remaining potential issues could be present (e.g., voluntary precaution/anticipation and reverse causation effects)</a:t>
            </a:r>
          </a:p>
        </p:txBody>
      </p:sp>
    </p:spTree>
    <p:extLst>
      <p:ext uri="{BB962C8B-B14F-4D97-AF65-F5344CB8AC3E}">
        <p14:creationId xmlns:p14="http://schemas.microsoft.com/office/powerpoint/2010/main" val="393213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en-US" sz="2400" b="1" dirty="0">
                <a:latin typeface="Segoe UI" panose="020B0502040204020203" pitchFamily="34" charset="0"/>
                <a:cs typeface="Segoe UI" panose="020B0502040204020203" pitchFamily="34" charset="0"/>
              </a:rPr>
              <a:t>Main research question</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Content Placeholder 5">
            <a:extLst>
              <a:ext uri="{FF2B5EF4-FFF2-40B4-BE49-F238E27FC236}">
                <a16:creationId xmlns:a16="http://schemas.microsoft.com/office/drawing/2014/main" id="{E9D0E9A5-B1F5-40AC-93DB-AF822F4BE269}"/>
              </a:ext>
            </a:extLst>
          </p:cNvPr>
          <p:cNvSpPr>
            <a:spLocks noGrp="1"/>
          </p:cNvSpPr>
          <p:nvPr>
            <p:ph idx="1"/>
          </p:nvPr>
        </p:nvSpPr>
        <p:spPr>
          <a:xfrm>
            <a:off x="838200" y="1825625"/>
            <a:ext cx="10515600" cy="4351338"/>
          </a:xfrm>
        </p:spPr>
        <p:txBody>
          <a:bodyPr numCol="1">
            <a:noAutofit/>
          </a:bodyPr>
          <a:lstStyle/>
          <a:p>
            <a:pPr>
              <a:lnSpc>
                <a:spcPct val="100000"/>
              </a:lnSpc>
            </a:pPr>
            <a:r>
              <a:rPr lang="en-US" sz="2400" dirty="0">
                <a:latin typeface="Segoe UI" panose="020B0502040204020203" pitchFamily="34" charset="0"/>
                <a:cs typeface="Segoe UI" panose="020B0502040204020203" pitchFamily="34" charset="0"/>
              </a:rPr>
              <a:t>Unlike previous studies which have confirmed that election turnouts depressed significantly in times of contagious disease, the 2020 Indonesia regional election may suggest a possibility of deviation from the common trend.</a:t>
            </a:r>
          </a:p>
          <a:p>
            <a:pPr>
              <a:lnSpc>
                <a:spcPct val="100000"/>
              </a:lnSpc>
            </a:pPr>
            <a:r>
              <a:rPr lang="en-US" sz="2400" dirty="0">
                <a:latin typeface="Segoe UI" panose="020B0502040204020203" pitchFamily="34" charset="0"/>
                <a:cs typeface="Segoe UI" panose="020B0502040204020203" pitchFamily="34" charset="0"/>
              </a:rPr>
              <a:t>The question of interest in our study: </a:t>
            </a:r>
            <a:r>
              <a:rPr lang="en-US" sz="2400" b="1" dirty="0">
                <a:latin typeface="Segoe UI" panose="020B0502040204020203" pitchFamily="34" charset="0"/>
                <a:cs typeface="Segoe UI" panose="020B0502040204020203" pitchFamily="34" charset="0"/>
              </a:rPr>
              <a:t>Did COVID-19, a source of increased health risks, impact the Indonesian district elections’ turnout? </a:t>
            </a:r>
          </a:p>
          <a:p>
            <a:pPr>
              <a:lnSpc>
                <a:spcPct val="100000"/>
              </a:lnSpc>
            </a:pPr>
            <a:r>
              <a:rPr lang="en-US" sz="2400" dirty="0">
                <a:latin typeface="Segoe UI" panose="020B0502040204020203" pitchFamily="34" charset="0"/>
                <a:cs typeface="Segoe UI" panose="020B0502040204020203" pitchFamily="34" charset="0"/>
              </a:rPr>
              <a:t>Answering this question could shed a light on the behavior shown by Indonesians during a time of emergency and inform policymakers whatsoever the impact was. </a:t>
            </a:r>
          </a:p>
        </p:txBody>
      </p:sp>
      <p:sp>
        <p:nvSpPr>
          <p:cNvPr id="16" name="Slide Number Placeholder 1">
            <a:extLst>
              <a:ext uri="{FF2B5EF4-FFF2-40B4-BE49-F238E27FC236}">
                <a16:creationId xmlns:a16="http://schemas.microsoft.com/office/drawing/2014/main" id="{B35805DB-B711-4422-B49C-3108727D79A2}"/>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8</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337077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6D82F-98E4-4BC6-A8E5-060188CE4359}"/>
              </a:ext>
            </a:extLst>
          </p:cNvPr>
          <p:cNvSpPr/>
          <p:nvPr/>
        </p:nvSpPr>
        <p:spPr>
          <a:xfrm>
            <a:off x="528809" y="561860"/>
            <a:ext cx="11160087" cy="5805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0B8C7F-6BC6-4B9E-99BF-56E69E7C9CA3}"/>
              </a:ext>
            </a:extLst>
          </p:cNvPr>
          <p:cNvSpPr/>
          <p:nvPr/>
        </p:nvSpPr>
        <p:spPr>
          <a:xfrm flipV="1">
            <a:off x="838200" y="1489080"/>
            <a:ext cx="1569600" cy="45719"/>
          </a:xfrm>
          <a:prstGeom prst="rect">
            <a:avLst/>
          </a:prstGeom>
          <a:solidFill>
            <a:srgbClr val="D39F6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w="0"/>
              <a:solidFill>
                <a:srgbClr val="E9B249"/>
              </a:solidFill>
              <a:effectLst>
                <a:outerShdw blurRad="38100" dist="25400" dir="5400000" algn="ctr" rotWithShape="0">
                  <a:srgbClr val="6E747A">
                    <a:alpha val="43000"/>
                  </a:srgbClr>
                </a:outerShdw>
              </a:effectLst>
              <a:uLnTx/>
              <a:uFillTx/>
              <a:latin typeface="Arial"/>
              <a:ea typeface="+mn-ea"/>
              <a:cs typeface="+mn-cs"/>
              <a:sym typeface="Arial"/>
            </a:endParaRPr>
          </a:p>
        </p:txBody>
      </p:sp>
      <p:sp>
        <p:nvSpPr>
          <p:cNvPr id="13" name="Title 1">
            <a:extLst>
              <a:ext uri="{FF2B5EF4-FFF2-40B4-BE49-F238E27FC236}">
                <a16:creationId xmlns:a16="http://schemas.microsoft.com/office/drawing/2014/main" id="{0903C03F-10D9-4B47-8EDD-5A830876C445}"/>
              </a:ext>
            </a:extLst>
          </p:cNvPr>
          <p:cNvSpPr>
            <a:spLocks noGrp="1"/>
          </p:cNvSpPr>
          <p:nvPr>
            <p:ph type="title"/>
          </p:nvPr>
        </p:nvSpPr>
        <p:spPr>
          <a:xfrm>
            <a:off x="841248" y="256032"/>
            <a:ext cx="10506456" cy="1014984"/>
          </a:xfrm>
        </p:spPr>
        <p:txBody>
          <a:bodyPr anchor="b">
            <a:normAutofit/>
          </a:bodyPr>
          <a:lstStyle/>
          <a:p>
            <a:r>
              <a:rPr lang="sv-SE" sz="2400" b="1" dirty="0">
                <a:latin typeface="Segoe UI" panose="020B0502040204020203" pitchFamily="34" charset="0"/>
                <a:cs typeface="Segoe UI" panose="020B0502040204020203" pitchFamily="34" charset="0"/>
              </a:rPr>
              <a:t>Why People Vote</a:t>
            </a:r>
            <a:endParaRPr lang="en-ID" sz="2400" b="1" dirty="0">
              <a:latin typeface="Segoe UI" panose="020B0502040204020203" pitchFamily="34" charset="0"/>
              <a:cs typeface="Segoe UI" panose="020B0502040204020203" pitchFamily="34" charset="0"/>
            </a:endParaRPr>
          </a:p>
        </p:txBody>
      </p:sp>
      <p:sp>
        <p:nvSpPr>
          <p:cNvPr id="10" name="Flowchart: Off-page Connector 9">
            <a:extLst>
              <a:ext uri="{FF2B5EF4-FFF2-40B4-BE49-F238E27FC236}">
                <a16:creationId xmlns:a16="http://schemas.microsoft.com/office/drawing/2014/main" id="{AF49319F-CC11-457C-990D-35DE089F6E27}"/>
              </a:ext>
            </a:extLst>
          </p:cNvPr>
          <p:cNvSpPr/>
          <p:nvPr/>
        </p:nvSpPr>
        <p:spPr>
          <a:xfrm>
            <a:off x="10587210" y="0"/>
            <a:ext cx="760494" cy="1271016"/>
          </a:xfrm>
          <a:prstGeom prst="flowChartOffpageConnector">
            <a:avLst/>
          </a:prstGeom>
          <a:solidFill>
            <a:srgbClr val="D39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mc:AlternateContent xmlns:mc="http://schemas.openxmlformats.org/markup-compatibility/2006" xmlns:a14="http://schemas.microsoft.com/office/drawing/2010/main">
        <mc:Choice Requires="a14">
          <p:sp>
            <p:nvSpPr>
              <p:cNvPr id="11" name="Content Placeholder 5">
                <a:extLst>
                  <a:ext uri="{FF2B5EF4-FFF2-40B4-BE49-F238E27FC236}">
                    <a16:creationId xmlns:a16="http://schemas.microsoft.com/office/drawing/2014/main" id="{099938D8-F5EC-41C2-B585-94B73C77DD4E}"/>
                  </a:ext>
                </a:extLst>
              </p:cNvPr>
              <p:cNvSpPr>
                <a:spLocks noGrp="1"/>
              </p:cNvSpPr>
              <p:nvPr>
                <p:ph idx="1"/>
              </p:nvPr>
            </p:nvSpPr>
            <p:spPr>
              <a:xfrm>
                <a:off x="838200" y="1825625"/>
                <a:ext cx="10515600" cy="4351338"/>
              </a:xfrm>
            </p:spPr>
            <p:txBody>
              <a:bodyPr numCol="1">
                <a:noAutofit/>
              </a:bodyPr>
              <a:lstStyle/>
              <a:p>
                <a:pPr>
                  <a:lnSpc>
                    <a:spcPct val="120000"/>
                  </a:lnSpc>
                </a:pPr>
                <a:r>
                  <a:rPr lang="en-US" sz="1600" dirty="0">
                    <a:latin typeface="Segoe UI" panose="020B0502040204020203" pitchFamily="34" charset="0"/>
                    <a:cs typeface="Segoe UI" panose="020B0502040204020203" pitchFamily="34" charset="0"/>
                  </a:rPr>
                  <a:t>In the rational choice model of voting, each voter is assumed to calculate the costs and benefits associated with casting a ballot (Aldrich, 1993; </a:t>
                </a:r>
                <a:r>
                  <a:rPr lang="en-US" sz="1600" dirty="0" err="1">
                    <a:latin typeface="Segoe UI" panose="020B0502040204020203" pitchFamily="34" charset="0"/>
                    <a:cs typeface="Segoe UI" panose="020B0502040204020203" pitchFamily="34" charset="0"/>
                  </a:rPr>
                  <a:t>Blais</a:t>
                </a:r>
                <a:r>
                  <a:rPr lang="en-US" sz="1600" dirty="0">
                    <a:latin typeface="Segoe UI" panose="020B0502040204020203" pitchFamily="34" charset="0"/>
                    <a:cs typeface="Segoe UI" panose="020B0502040204020203" pitchFamily="34" charset="0"/>
                  </a:rPr>
                  <a:t>, 2000, 2006)</a:t>
                </a:r>
              </a:p>
              <a:p>
                <a:pPr>
                  <a:lnSpc>
                    <a:spcPct val="120000"/>
                  </a:lnSpc>
                </a:pPr>
                <a:r>
                  <a:rPr lang="en-US" sz="1600" dirty="0">
                    <a:latin typeface="Segoe UI" panose="020B0502040204020203" pitchFamily="34" charset="0"/>
                    <a:cs typeface="Segoe UI" panose="020B0502040204020203" pitchFamily="34" charset="0"/>
                  </a:rPr>
                  <a:t>Downs (1957) laid a foundation for further studies by political scientists and economists in their quest to understand one’s decision whether to cast or not, that is </a:t>
                </a:r>
                <a14:m>
                  <m:oMath xmlns:m="http://schemas.openxmlformats.org/officeDocument/2006/math">
                    <m:r>
                      <a:rPr lang="en-US" sz="1600" b="1" i="1" smtClean="0">
                        <a:latin typeface="Cambria Math" panose="02040503050406030204" pitchFamily="18" charset="0"/>
                        <a:cs typeface="Arial" panose="020B0604020202020204" pitchFamily="34" charset="0"/>
                      </a:rPr>
                      <m:t>𝑹</m:t>
                    </m:r>
                    <m:r>
                      <a:rPr lang="en-US" sz="1600" b="1" i="1" smtClean="0">
                        <a:latin typeface="Cambria Math" panose="02040503050406030204" pitchFamily="18" charset="0"/>
                        <a:cs typeface="Arial" panose="020B0604020202020204" pitchFamily="34" charset="0"/>
                      </a:rPr>
                      <m:t>=</m:t>
                    </m:r>
                    <m:r>
                      <a:rPr lang="en-US" sz="1600" b="1" i="1" smtClean="0">
                        <a:latin typeface="Cambria Math" panose="02040503050406030204" pitchFamily="18" charset="0"/>
                        <a:cs typeface="Arial" panose="020B0604020202020204" pitchFamily="34" charset="0"/>
                      </a:rPr>
                      <m:t>𝒑</m:t>
                    </m:r>
                    <m:r>
                      <a:rPr lang="en-US" sz="1600" b="1" i="1" smtClean="0">
                        <a:latin typeface="Cambria Math" panose="02040503050406030204" pitchFamily="18" charset="0"/>
                        <a:cs typeface="Arial" panose="020B0604020202020204" pitchFamily="34" charset="0"/>
                      </a:rPr>
                      <m:t>∗</m:t>
                    </m:r>
                    <m:d>
                      <m:dPr>
                        <m:ctrlPr>
                          <a:rPr lang="en-US" sz="1600" b="1" i="1" smtClean="0">
                            <a:latin typeface="Cambria Math" panose="02040503050406030204" pitchFamily="18" charset="0"/>
                            <a:cs typeface="Arial" panose="020B0604020202020204" pitchFamily="34" charset="0"/>
                          </a:rPr>
                        </m:ctrlPr>
                      </m:dPr>
                      <m:e>
                        <m:r>
                          <a:rPr lang="en-US" sz="1600" b="1" i="1" smtClean="0">
                            <a:latin typeface="Cambria Math" panose="02040503050406030204" pitchFamily="18" charset="0"/>
                            <a:cs typeface="Arial" panose="020B0604020202020204" pitchFamily="34" charset="0"/>
                          </a:rPr>
                          <m:t>𝑩</m:t>
                        </m:r>
                      </m:e>
                    </m:d>
                    <m:r>
                      <a:rPr lang="en-US" sz="1600" b="1" i="1" smtClean="0">
                        <a:latin typeface="Cambria Math" panose="02040503050406030204" pitchFamily="18" charset="0"/>
                        <a:cs typeface="Arial" panose="020B0604020202020204" pitchFamily="34" charset="0"/>
                      </a:rPr>
                      <m:t>−</m:t>
                    </m:r>
                    <m:r>
                      <a:rPr lang="en-US" sz="1600" b="1" i="1" smtClean="0">
                        <a:latin typeface="Cambria Math" panose="02040503050406030204" pitchFamily="18" charset="0"/>
                        <a:cs typeface="Arial" panose="020B0604020202020204" pitchFamily="34" charset="0"/>
                      </a:rPr>
                      <m:t>𝑪</m:t>
                    </m:r>
                    <m:r>
                      <a:rPr lang="en-US" sz="1600" b="1" i="1" smtClean="0">
                        <a:latin typeface="Cambria Math" panose="02040503050406030204" pitchFamily="18" charset="0"/>
                        <a:cs typeface="Arial" panose="020B0604020202020204" pitchFamily="34" charset="0"/>
                      </a:rPr>
                      <m:t>+</m:t>
                    </m:r>
                    <m:r>
                      <a:rPr lang="en-US" sz="1600" b="1" i="1" smtClean="0">
                        <a:latin typeface="Cambria Math" panose="02040503050406030204" pitchFamily="18" charset="0"/>
                        <a:cs typeface="Arial" panose="020B0604020202020204" pitchFamily="34" charset="0"/>
                      </a:rPr>
                      <m:t>𝑫</m:t>
                    </m:r>
                  </m:oMath>
                </a14:m>
                <a:r>
                  <a:rPr lang="en-US" sz="1600" b="1" dirty="0">
                    <a:latin typeface="Arial" panose="020B0604020202020204" pitchFamily="34" charset="0"/>
                    <a:cs typeface="Arial" panose="020B0604020202020204" pitchFamily="34" charset="0"/>
                  </a:rPr>
                  <a:t>. </a:t>
                </a:r>
                <a:r>
                  <a:rPr lang="en-US" sz="1600" dirty="0">
                    <a:latin typeface="Segoe UI" panose="020B0502040204020203" pitchFamily="34" charset="0"/>
                    <a:cs typeface="Segoe UI" panose="020B0502040204020203" pitchFamily="34" charset="0"/>
                  </a:rPr>
                  <a:t>Slightly different from Downs, Harder and Krosnick (2008) came up with his own equation:</a:t>
                </a:r>
              </a:p>
              <a:p>
                <a:pPr marL="0" indent="0" algn="ctr">
                  <a:lnSpc>
                    <a:spcPct val="120000"/>
                  </a:lnSpc>
                  <a:buNone/>
                </a:pPr>
                <a:r>
                  <a:rPr lang="en-US" sz="1600" dirty="0">
                    <a:latin typeface="Segoe UI" panose="020B0502040204020203" pitchFamily="34" charset="0"/>
                    <a:cs typeface="Segoe UI" panose="020B0502040204020203" pitchFamily="34" charset="0"/>
                  </a:rPr>
                  <a:t>	</a:t>
                </a:r>
                <a14:m>
                  <m:oMath xmlns:m="http://schemas.openxmlformats.org/officeDocument/2006/math">
                    <m:r>
                      <a:rPr lang="en-US" sz="1600" b="0" i="1" smtClean="0">
                        <a:latin typeface="Cambria Math" panose="02040503050406030204" pitchFamily="18" charset="0"/>
                        <a:cs typeface="Arial" panose="020B0604020202020204" pitchFamily="34" charset="0"/>
                      </a:rPr>
                      <m:t>𝐿𝑖𝑘𝑒𝑙𝑖h𝑜𝑜𝑑</m:t>
                    </m:r>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𝑜𝑓</m:t>
                    </m:r>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𝑣𝑜𝑡𝑖𝑛𝑔</m:t>
                    </m:r>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𝑀𝑜𝑡𝑖𝑣𝑎𝑡𝑖𝑜𝑛</m:t>
                        </m:r>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𝑡𝑜</m:t>
                        </m:r>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𝑉𝑜𝑡𝑒</m:t>
                        </m:r>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ea typeface="Cambria Math" panose="02040503050406030204" pitchFamily="18" charset="0"/>
                            <a:cs typeface="Arial" panose="020B0604020202020204" pitchFamily="34" charset="0"/>
                          </a:rPr>
                          <m:t>𝐴𝑏𝑖𝑙𝑖𝑡𝑦</m:t>
                        </m:r>
                        <m:r>
                          <a:rPr lang="en-US" sz="1600" b="0" i="1" smtClean="0">
                            <a:latin typeface="Cambria Math" panose="02040503050406030204" pitchFamily="18" charset="0"/>
                            <a:ea typeface="Cambria Math" panose="02040503050406030204" pitchFamily="18" charset="0"/>
                            <a:cs typeface="Arial" panose="020B0604020202020204" pitchFamily="34" charset="0"/>
                          </a:rPr>
                          <m:t> </m:t>
                        </m:r>
                        <m:r>
                          <a:rPr lang="en-US" sz="1600" b="0" i="1" smtClean="0">
                            <a:latin typeface="Cambria Math" panose="02040503050406030204" pitchFamily="18" charset="0"/>
                            <a:ea typeface="Cambria Math" panose="02040503050406030204" pitchFamily="18" charset="0"/>
                            <a:cs typeface="Arial" panose="020B0604020202020204" pitchFamily="34" charset="0"/>
                          </a:rPr>
                          <m:t>𝑡𝑜</m:t>
                        </m:r>
                        <m:r>
                          <a:rPr lang="en-US" sz="1600" b="0" i="1" smtClean="0">
                            <a:latin typeface="Cambria Math" panose="02040503050406030204" pitchFamily="18" charset="0"/>
                            <a:ea typeface="Cambria Math" panose="02040503050406030204" pitchFamily="18" charset="0"/>
                            <a:cs typeface="Arial" panose="020B0604020202020204" pitchFamily="34" charset="0"/>
                          </a:rPr>
                          <m:t> </m:t>
                        </m:r>
                        <m:r>
                          <a:rPr lang="en-US" sz="1600" b="0" i="1" smtClean="0">
                            <a:latin typeface="Cambria Math" panose="02040503050406030204" pitchFamily="18" charset="0"/>
                            <a:ea typeface="Cambria Math" panose="02040503050406030204" pitchFamily="18" charset="0"/>
                            <a:cs typeface="Arial" panose="020B0604020202020204" pitchFamily="34" charset="0"/>
                          </a:rPr>
                          <m:t>𝑉𝑜𝑡𝑒</m:t>
                        </m:r>
                      </m:num>
                      <m:den>
                        <m:r>
                          <a:rPr lang="en-US" sz="1600" b="0" i="1" smtClean="0">
                            <a:latin typeface="Cambria Math" panose="02040503050406030204" pitchFamily="18" charset="0"/>
                            <a:cs typeface="Arial" panose="020B0604020202020204" pitchFamily="34" charset="0"/>
                          </a:rPr>
                          <m:t>𝐷𝑖𝑓𝑓𝑖𝑐𝑢𝑙𝑡𝑦</m:t>
                        </m:r>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𝑜𝑓</m:t>
                        </m:r>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𝑉𝑜𝑡𝑖𝑛𝑔</m:t>
                        </m:r>
                      </m:den>
                    </m:f>
                  </m:oMath>
                </a14:m>
                <a:endParaRPr lang="en-US" sz="1600" dirty="0">
                  <a:latin typeface="Segoe UI" panose="020B0502040204020203" pitchFamily="34" charset="0"/>
                  <a:cs typeface="Segoe UI" panose="020B0502040204020203" pitchFamily="34" charset="0"/>
                </a:endParaRPr>
              </a:p>
              <a:p>
                <a:pPr>
                  <a:lnSpc>
                    <a:spcPct val="120000"/>
                  </a:lnSpc>
                </a:pPr>
                <a:r>
                  <a:rPr lang="en-US" sz="1600" dirty="0">
                    <a:latin typeface="Segoe UI" panose="020B0502040204020203" pitchFamily="34" charset="0"/>
                    <a:cs typeface="Segoe UI" panose="020B0502040204020203" pitchFamily="34" charset="0"/>
                  </a:rPr>
                  <a:t>Using the foundation Downs had laid, political scientists and economists have long tried to understand the benefits and costs associated with external shocks. </a:t>
                </a:r>
                <a:r>
                  <a:rPr lang="en-US" sz="1600" b="1" dirty="0">
                    <a:latin typeface="Segoe UI" panose="020B0502040204020203" pitchFamily="34" charset="0"/>
                    <a:cs typeface="Segoe UI" panose="020B0502040204020203" pitchFamily="34" charset="0"/>
                  </a:rPr>
                  <a:t>An external shock can increase the benefit of voting</a:t>
                </a:r>
                <a:r>
                  <a:rPr lang="en-US" sz="1600" dirty="0">
                    <a:latin typeface="Segoe UI" panose="020B0502040204020203" pitchFamily="34" charset="0"/>
                    <a:cs typeface="Segoe UI" panose="020B0502040204020203" pitchFamily="34" charset="0"/>
                  </a:rPr>
                  <a:t> through mobilizing effect (as in terrorism violence in Bellows and Miguel, 2009; </a:t>
                </a:r>
                <a:r>
                  <a:rPr lang="en-US" sz="1600" dirty="0" err="1">
                    <a:latin typeface="Segoe UI" panose="020B0502040204020203" pitchFamily="34" charset="0"/>
                    <a:cs typeface="Segoe UI" panose="020B0502040204020203" pitchFamily="34" charset="0"/>
                  </a:rPr>
                  <a:t>Blattman</a:t>
                </a:r>
                <a:r>
                  <a:rPr lang="en-US" sz="1600" dirty="0">
                    <a:latin typeface="Segoe UI" panose="020B0502040204020203" pitchFamily="34" charset="0"/>
                    <a:cs typeface="Segoe UI" panose="020B0502040204020203" pitchFamily="34" charset="0"/>
                  </a:rPr>
                  <a:t>, 2009; Robbins et al., 2013). </a:t>
                </a:r>
                <a:r>
                  <a:rPr lang="en-US" sz="1600" b="1" dirty="0">
                    <a:latin typeface="Segoe UI" panose="020B0502040204020203" pitchFamily="34" charset="0"/>
                    <a:cs typeface="Segoe UI" panose="020B0502040204020203" pitchFamily="34" charset="0"/>
                  </a:rPr>
                  <a:t>It can also increase the cost of voting</a:t>
                </a:r>
                <a:r>
                  <a:rPr lang="en-US" sz="1600" dirty="0">
                    <a:latin typeface="Segoe UI" panose="020B0502040204020203" pitchFamily="34" charset="0"/>
                    <a:cs typeface="Segoe UI" panose="020B0502040204020203" pitchFamily="34" charset="0"/>
                  </a:rPr>
                  <a:t> by reducing individual’s economic capacity (as in natural disasters; Sinclair et al., 2011; Rudolph and Kuhn, 2018). </a:t>
                </a:r>
                <a:r>
                  <a:rPr lang="en-US" sz="1600" b="1" dirty="0">
                    <a:latin typeface="Segoe UI" panose="020B0502040204020203" pitchFamily="34" charset="0"/>
                    <a:cs typeface="Segoe UI" panose="020B0502040204020203" pitchFamily="34" charset="0"/>
                  </a:rPr>
                  <a:t>The effect of pandemic can fall in either one or both components</a:t>
                </a:r>
                <a:r>
                  <a:rPr lang="en-US" sz="1600" dirty="0">
                    <a:latin typeface="Segoe UI" panose="020B0502040204020203" pitchFamily="34" charset="0"/>
                    <a:cs typeface="Segoe UI" panose="020B0502040204020203" pitchFamily="34" charset="0"/>
                  </a:rPr>
                  <a:t>, as it may reinforce the sense of duty to vote for capable leaders yet discourage voters if the health risk they face are substantially higher than the benefits and psychic satisfaction they get.</a:t>
                </a:r>
              </a:p>
              <a:p>
                <a:pPr marL="0" indent="0">
                  <a:lnSpc>
                    <a:spcPct val="120000"/>
                  </a:lnSpc>
                  <a:buNone/>
                </a:pPr>
                <a:endParaRPr lang="en-US" sz="1600" dirty="0">
                  <a:latin typeface="Segoe UI" panose="020B0502040204020203" pitchFamily="34" charset="0"/>
                  <a:cs typeface="Segoe UI" panose="020B0502040204020203" pitchFamily="34" charset="0"/>
                </a:endParaRPr>
              </a:p>
            </p:txBody>
          </p:sp>
        </mc:Choice>
        <mc:Fallback xmlns="">
          <p:sp>
            <p:nvSpPr>
              <p:cNvPr id="11" name="Content Placeholder 5">
                <a:extLst>
                  <a:ext uri="{FF2B5EF4-FFF2-40B4-BE49-F238E27FC236}">
                    <a16:creationId xmlns:a16="http://schemas.microsoft.com/office/drawing/2014/main" id="{099938D8-F5EC-41C2-B585-94B73C77DD4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232" r="-522" b="-3221"/>
                </a:stretch>
              </a:blipFill>
            </p:spPr>
            <p:txBody>
              <a:bodyPr/>
              <a:lstStyle/>
              <a:p>
                <a:r>
                  <a:rPr lang="en-ID">
                    <a:noFill/>
                  </a:rPr>
                  <a:t> </a:t>
                </a:r>
              </a:p>
            </p:txBody>
          </p:sp>
        </mc:Fallback>
      </mc:AlternateContent>
      <p:sp>
        <p:nvSpPr>
          <p:cNvPr id="12" name="Slide Number Placeholder 1">
            <a:extLst>
              <a:ext uri="{FF2B5EF4-FFF2-40B4-BE49-F238E27FC236}">
                <a16:creationId xmlns:a16="http://schemas.microsoft.com/office/drawing/2014/main" id="{33A1E141-BA44-43FA-B5E7-9C5927178722}"/>
              </a:ext>
            </a:extLst>
          </p:cNvPr>
          <p:cNvSpPr>
            <a:spLocks noGrp="1"/>
          </p:cNvSpPr>
          <p:nvPr>
            <p:ph type="sldNum" sz="quarter" idx="12"/>
          </p:nvPr>
        </p:nvSpPr>
        <p:spPr>
          <a:xfrm>
            <a:off x="10587210" y="218096"/>
            <a:ext cx="760494" cy="1014983"/>
          </a:xfrm>
        </p:spPr>
        <p:txBody>
          <a:bodyPr anchor="ctr"/>
          <a:lstStyle/>
          <a:p>
            <a:pPr algn="ctr"/>
            <a:fld id="{8EEC2532-2869-4C51-AC6F-531F323ABB85}" type="slidenum">
              <a:rPr lang="en-ID" sz="2800" smtClean="0">
                <a:solidFill>
                  <a:schemeClr val="bg2"/>
                </a:solidFill>
                <a:latin typeface="Bembo" panose="02020502050201020203" pitchFamily="18" charset="0"/>
              </a:rPr>
              <a:pPr algn="ctr"/>
              <a:t>9</a:t>
            </a:fld>
            <a:endParaRPr lang="en-ID" sz="2800" dirty="0">
              <a:solidFill>
                <a:schemeClr val="bg2"/>
              </a:solidFill>
              <a:latin typeface="Bembo" panose="02020502050201020203" pitchFamily="18" charset="0"/>
            </a:endParaRPr>
          </a:p>
        </p:txBody>
      </p:sp>
    </p:spTree>
    <p:extLst>
      <p:ext uri="{BB962C8B-B14F-4D97-AF65-F5344CB8AC3E}">
        <p14:creationId xmlns:p14="http://schemas.microsoft.com/office/powerpoint/2010/main" val="3790168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its &amp; Lawyers Firm Profile by Slidesgo">
  <a:themeElements>
    <a:clrScheme name="Simple Light">
      <a:dk1>
        <a:srgbClr val="2A2828"/>
      </a:dk1>
      <a:lt1>
        <a:srgbClr val="FFFFFF"/>
      </a:lt1>
      <a:dk2>
        <a:srgbClr val="F7F7F7"/>
      </a:dk2>
      <a:lt2>
        <a:srgbClr val="F7F7F7"/>
      </a:lt2>
      <a:accent1>
        <a:srgbClr val="E9B249"/>
      </a:accent1>
      <a:accent2>
        <a:srgbClr val="2A2828"/>
      </a:accent2>
      <a:accent3>
        <a:srgbClr val="F7F7F7"/>
      </a:accent3>
      <a:accent4>
        <a:srgbClr val="F7F7F7"/>
      </a:accent4>
      <a:accent5>
        <a:srgbClr val="2A2828"/>
      </a:accent5>
      <a:accent6>
        <a:srgbClr val="F7F7F7"/>
      </a:accent6>
      <a:hlink>
        <a:srgbClr val="2A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8005</TotalTime>
  <Words>4175</Words>
  <Application>Microsoft Macintosh PowerPoint</Application>
  <PresentationFormat>Widescreen</PresentationFormat>
  <Paragraphs>1139</Paragraphs>
  <Slides>26</Slides>
  <Notes>26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26</vt:i4>
      </vt:variant>
    </vt:vector>
  </HeadingPairs>
  <TitlesOfParts>
    <vt:vector size="44" baseType="lpstr">
      <vt:lpstr>Arial</vt:lpstr>
      <vt:lpstr>Bembo</vt:lpstr>
      <vt:lpstr>Calibri</vt:lpstr>
      <vt:lpstr>Calibri Light</vt:lpstr>
      <vt:lpstr>Cambria Math</vt:lpstr>
      <vt:lpstr>Helvetica</vt:lpstr>
      <vt:lpstr>Lato</vt:lpstr>
      <vt:lpstr>Montserrat Medium</vt:lpstr>
      <vt:lpstr>Nanum Myeongjo</vt:lpstr>
      <vt:lpstr>Open Sans</vt:lpstr>
      <vt:lpstr>Open Sans Light</vt:lpstr>
      <vt:lpstr>Optima</vt:lpstr>
      <vt:lpstr>Optima Regular</vt:lpstr>
      <vt:lpstr>Playfair Display</vt:lpstr>
      <vt:lpstr>Segoe UI</vt:lpstr>
      <vt:lpstr>Times New Roman</vt:lpstr>
      <vt:lpstr>Office Theme</vt:lpstr>
      <vt:lpstr>Suits &amp; Lawyers Firm Profile by Slidesgo</vt:lpstr>
      <vt:lpstr>PowerPoint Presentation</vt:lpstr>
      <vt:lpstr>Introduction</vt:lpstr>
      <vt:lpstr>Motivation</vt:lpstr>
      <vt:lpstr>Elections Around the World in the Time of Covid-19</vt:lpstr>
      <vt:lpstr>The Case of Indonesia</vt:lpstr>
      <vt:lpstr>The 2020 Election Turnout</vt:lpstr>
      <vt:lpstr>The turnout’s regional-temporal variations and Covid-19 Risk</vt:lpstr>
      <vt:lpstr>Main research question</vt:lpstr>
      <vt:lpstr>Why People Vote</vt:lpstr>
      <vt:lpstr>Underpinning hypothesis</vt:lpstr>
      <vt:lpstr>Empirical design</vt:lpstr>
      <vt:lpstr>Empirical challenges</vt:lpstr>
      <vt:lpstr>Data and variables</vt:lpstr>
      <vt:lpstr>Estimating equations</vt:lpstr>
      <vt:lpstr>Descriptive Statistics</vt:lpstr>
      <vt:lpstr>Descriptive Statistics</vt:lpstr>
      <vt:lpstr>Results</vt:lpstr>
      <vt:lpstr>Pre-estimation</vt:lpstr>
      <vt:lpstr>Baseline Descriptive Statistics After Matching</vt:lpstr>
      <vt:lpstr>Estimation Results of Binary Status</vt:lpstr>
      <vt:lpstr>Estimation Results of Four Classification Status</vt:lpstr>
      <vt:lpstr>Placebo Regression</vt:lpstr>
      <vt:lpstr>Discussion</vt:lpstr>
      <vt:lpstr>Conclusion</vt:lpstr>
      <vt:lpstr>Concluding Remarks</vt:lpstr>
      <vt:lpstr>Estimation Results of First Differenced specification (with matching)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Yoshua Caesar</dc:creator>
  <cp:lastModifiedBy>Rus'an Nasrudin</cp:lastModifiedBy>
  <cp:revision>636</cp:revision>
  <dcterms:created xsi:type="dcterms:W3CDTF">2020-11-23T17:22:17Z</dcterms:created>
  <dcterms:modified xsi:type="dcterms:W3CDTF">2022-02-25T08:38:47Z</dcterms:modified>
</cp:coreProperties>
</file>